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7D057E"/>
                </a:solidFill>
                <a:latin typeface="Comfortaa"/>
                <a:cs typeface="Comforta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7D057E"/>
                </a:solidFill>
                <a:latin typeface="Comfortaa"/>
                <a:cs typeface="Comforta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7D057E"/>
                </a:solidFill>
                <a:latin typeface="Comfortaa"/>
                <a:cs typeface="Comforta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7D057E"/>
                </a:solidFill>
                <a:latin typeface="Comfortaa"/>
                <a:cs typeface="Comforta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7D057E"/>
                </a:solidFill>
                <a:latin typeface="Comfortaa"/>
                <a:cs typeface="Comforta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7D057E"/>
                </a:solidFill>
                <a:latin typeface="Comfortaa"/>
                <a:cs typeface="Comforta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463759" y="1560572"/>
            <a:ext cx="7329170" cy="7627620"/>
          </a:xfrm>
          <a:custGeom>
            <a:avLst/>
            <a:gdLst/>
            <a:ahLst/>
            <a:cxnLst/>
            <a:rect l="l" t="t" r="r" b="b"/>
            <a:pathLst>
              <a:path w="7329170" h="7627620">
                <a:moveTo>
                  <a:pt x="3351203" y="7627118"/>
                </a:moveTo>
                <a:lnTo>
                  <a:pt x="2269763" y="7357562"/>
                </a:lnTo>
                <a:lnTo>
                  <a:pt x="1444114" y="6775148"/>
                </a:lnTo>
                <a:lnTo>
                  <a:pt x="334860" y="5490091"/>
                </a:lnTo>
                <a:lnTo>
                  <a:pt x="9962" y="4605490"/>
                </a:lnTo>
                <a:lnTo>
                  <a:pt x="0" y="3861716"/>
                </a:lnTo>
                <a:lnTo>
                  <a:pt x="368096" y="2469623"/>
                </a:lnTo>
                <a:lnTo>
                  <a:pt x="1188709" y="1080495"/>
                </a:lnTo>
                <a:lnTo>
                  <a:pt x="2047954" y="430902"/>
                </a:lnTo>
                <a:lnTo>
                  <a:pt x="2977361" y="51093"/>
                </a:lnTo>
                <a:lnTo>
                  <a:pt x="3222784" y="0"/>
                </a:lnTo>
                <a:lnTo>
                  <a:pt x="3832145" y="23684"/>
                </a:lnTo>
                <a:lnTo>
                  <a:pt x="4959959" y="351193"/>
                </a:lnTo>
                <a:lnTo>
                  <a:pt x="5617143" y="707224"/>
                </a:lnTo>
                <a:lnTo>
                  <a:pt x="5886898" y="901844"/>
                </a:lnTo>
                <a:lnTo>
                  <a:pt x="6667039" y="1652270"/>
                </a:lnTo>
                <a:lnTo>
                  <a:pt x="7081994" y="2469623"/>
                </a:lnTo>
                <a:lnTo>
                  <a:pt x="7232669" y="3018057"/>
                </a:lnTo>
                <a:lnTo>
                  <a:pt x="7328884" y="4797005"/>
                </a:lnTo>
                <a:lnTo>
                  <a:pt x="6926616" y="6041571"/>
                </a:lnTo>
                <a:lnTo>
                  <a:pt x="6350367" y="6812956"/>
                </a:lnTo>
                <a:lnTo>
                  <a:pt x="5693854" y="7280566"/>
                </a:lnTo>
                <a:lnTo>
                  <a:pt x="5098342" y="7451641"/>
                </a:lnTo>
                <a:lnTo>
                  <a:pt x="4745969" y="7541683"/>
                </a:lnTo>
                <a:lnTo>
                  <a:pt x="3351203" y="7627118"/>
                </a:lnTo>
                <a:close/>
              </a:path>
            </a:pathLst>
          </a:custGeom>
          <a:solidFill>
            <a:srgbClr val="FF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9F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26219" y="972185"/>
            <a:ext cx="2659379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7D057E"/>
                </a:solidFill>
                <a:latin typeface="Comfortaa"/>
                <a:cs typeface="Comforta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1084" y="2205215"/>
            <a:ext cx="8778875" cy="5605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7D057E"/>
                </a:solidFill>
                <a:latin typeface="Comfortaa"/>
                <a:cs typeface="Comforta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Relationship Id="rId3" Type="http://schemas.openxmlformats.org/officeDocument/2006/relationships/hyperlink" Target="https://stanfordhealthcare.org/medical-clinics/cancer-nutrition-services/reducing-cancer-risk/breast-cancer-prevention.html" TargetMode="External"/><Relationship Id="rId4" Type="http://schemas.openxmlformats.org/officeDocument/2006/relationships/hyperlink" Target="https://www.terveyskirjasto.fi/dlk00618" TargetMode="Externa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7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6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53.png"/><Relationship Id="rId20" Type="http://schemas.openxmlformats.org/officeDocument/2006/relationships/image" Target="../media/image54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Relationship Id="rId25" Type="http://schemas.openxmlformats.org/officeDocument/2006/relationships/image" Target="../media/image59.png"/><Relationship Id="rId26" Type="http://schemas.openxmlformats.org/officeDocument/2006/relationships/image" Target="../media/image60.png"/><Relationship Id="rId27" Type="http://schemas.openxmlformats.org/officeDocument/2006/relationships/image" Target="../media/image61.png"/><Relationship Id="rId28" Type="http://schemas.openxmlformats.org/officeDocument/2006/relationships/image" Target="../media/image62.png"/><Relationship Id="rId29" Type="http://schemas.openxmlformats.org/officeDocument/2006/relationships/image" Target="../media/image63.png"/><Relationship Id="rId30" Type="http://schemas.openxmlformats.org/officeDocument/2006/relationships/image" Target="../media/image64.png"/><Relationship Id="rId31" Type="http://schemas.openxmlformats.org/officeDocument/2006/relationships/image" Target="../media/image65.png"/><Relationship Id="rId32" Type="http://schemas.openxmlformats.org/officeDocument/2006/relationships/image" Target="../media/image66.png"/><Relationship Id="rId33" Type="http://schemas.openxmlformats.org/officeDocument/2006/relationships/image" Target="../media/image67.png"/><Relationship Id="rId34" Type="http://schemas.openxmlformats.org/officeDocument/2006/relationships/image" Target="../media/image68.png"/><Relationship Id="rId35" Type="http://schemas.openxmlformats.org/officeDocument/2006/relationships/image" Target="../media/image69.png"/><Relationship Id="rId36" Type="http://schemas.openxmlformats.org/officeDocument/2006/relationships/image" Target="../media/image70.png"/><Relationship Id="rId37" Type="http://schemas.openxmlformats.org/officeDocument/2006/relationships/image" Target="../media/image71.png"/><Relationship Id="rId38" Type="http://schemas.openxmlformats.org/officeDocument/2006/relationships/image" Target="../media/image72.png"/><Relationship Id="rId39" Type="http://schemas.openxmlformats.org/officeDocument/2006/relationships/image" Target="../media/image73.png"/><Relationship Id="rId40" Type="http://schemas.openxmlformats.org/officeDocument/2006/relationships/image" Target="../media/image74.png"/><Relationship Id="rId41" Type="http://schemas.openxmlformats.org/officeDocument/2006/relationships/image" Target="../media/image75.png"/><Relationship Id="rId42" Type="http://schemas.openxmlformats.org/officeDocument/2006/relationships/image" Target="../media/image76.png"/><Relationship Id="rId43" Type="http://schemas.openxmlformats.org/officeDocument/2006/relationships/image" Target="../media/image77.png"/><Relationship Id="rId44" Type="http://schemas.openxmlformats.org/officeDocument/2006/relationships/image" Target="../media/image78.png"/><Relationship Id="rId45" Type="http://schemas.openxmlformats.org/officeDocument/2006/relationships/image" Target="../media/image79.png"/><Relationship Id="rId46" Type="http://schemas.openxmlformats.org/officeDocument/2006/relationships/image" Target="../media/image80.png"/><Relationship Id="rId47" Type="http://schemas.openxmlformats.org/officeDocument/2006/relationships/image" Target="../media/image81.png"/><Relationship Id="rId48" Type="http://schemas.openxmlformats.org/officeDocument/2006/relationships/image" Target="../media/image82.png"/><Relationship Id="rId49" Type="http://schemas.openxmlformats.org/officeDocument/2006/relationships/image" Target="../media/image83.png"/><Relationship Id="rId50" Type="http://schemas.openxmlformats.org/officeDocument/2006/relationships/image" Target="../media/image84.png"/><Relationship Id="rId51" Type="http://schemas.openxmlformats.org/officeDocument/2006/relationships/image" Target="../media/image85.png"/><Relationship Id="rId52" Type="http://schemas.openxmlformats.org/officeDocument/2006/relationships/image" Target="../media/image86.png"/><Relationship Id="rId53" Type="http://schemas.openxmlformats.org/officeDocument/2006/relationships/image" Target="../media/image87.png"/><Relationship Id="rId54" Type="http://schemas.openxmlformats.org/officeDocument/2006/relationships/image" Target="../media/image88.png"/><Relationship Id="rId55" Type="http://schemas.openxmlformats.org/officeDocument/2006/relationships/image" Target="../media/image89.png"/><Relationship Id="rId56" Type="http://schemas.openxmlformats.org/officeDocument/2006/relationships/image" Target="../media/image90.png"/><Relationship Id="rId57" Type="http://schemas.openxmlformats.org/officeDocument/2006/relationships/image" Target="../media/image91.png"/><Relationship Id="rId58" Type="http://schemas.openxmlformats.org/officeDocument/2006/relationships/image" Target="../media/image92.png"/><Relationship Id="rId59" Type="http://schemas.openxmlformats.org/officeDocument/2006/relationships/image" Target="../media/image93.png"/><Relationship Id="rId60" Type="http://schemas.openxmlformats.org/officeDocument/2006/relationships/image" Target="../media/image94.png"/><Relationship Id="rId61" Type="http://schemas.openxmlformats.org/officeDocument/2006/relationships/image" Target="../media/image95.png"/><Relationship Id="rId62" Type="http://schemas.openxmlformats.org/officeDocument/2006/relationships/image" Target="../media/image96.png"/><Relationship Id="rId63" Type="http://schemas.openxmlformats.org/officeDocument/2006/relationships/image" Target="../media/image97.png"/><Relationship Id="rId64" Type="http://schemas.openxmlformats.org/officeDocument/2006/relationships/image" Target="../media/image98.png"/><Relationship Id="rId65" Type="http://schemas.openxmlformats.org/officeDocument/2006/relationships/image" Target="../media/image99.png"/><Relationship Id="rId66" Type="http://schemas.openxmlformats.org/officeDocument/2006/relationships/image" Target="../media/image100.png"/><Relationship Id="rId67" Type="http://schemas.openxmlformats.org/officeDocument/2006/relationships/image" Target="../media/image101.png"/><Relationship Id="rId68" Type="http://schemas.openxmlformats.org/officeDocument/2006/relationships/image" Target="../media/image102.png"/><Relationship Id="rId69" Type="http://schemas.openxmlformats.org/officeDocument/2006/relationships/image" Target="../media/image103.png"/><Relationship Id="rId70" Type="http://schemas.openxmlformats.org/officeDocument/2006/relationships/image" Target="../media/image104.png"/><Relationship Id="rId71" Type="http://schemas.openxmlformats.org/officeDocument/2006/relationships/image" Target="../media/image105.png"/><Relationship Id="rId72" Type="http://schemas.openxmlformats.org/officeDocument/2006/relationships/image" Target="../media/image106.png"/><Relationship Id="rId73" Type="http://schemas.openxmlformats.org/officeDocument/2006/relationships/image" Target="../media/image107.png"/><Relationship Id="rId74" Type="http://schemas.openxmlformats.org/officeDocument/2006/relationships/image" Target="../media/image108.png"/><Relationship Id="rId75" Type="http://schemas.openxmlformats.org/officeDocument/2006/relationships/image" Target="../media/image109.png"/><Relationship Id="rId76" Type="http://schemas.openxmlformats.org/officeDocument/2006/relationships/image" Target="../media/image110.png"/><Relationship Id="rId77" Type="http://schemas.openxmlformats.org/officeDocument/2006/relationships/image" Target="../media/image111.png"/><Relationship Id="rId78" Type="http://schemas.openxmlformats.org/officeDocument/2006/relationships/image" Target="../media/image112.png"/><Relationship Id="rId79" Type="http://schemas.openxmlformats.org/officeDocument/2006/relationships/image" Target="../media/image113.png"/><Relationship Id="rId80" Type="http://schemas.openxmlformats.org/officeDocument/2006/relationships/image" Target="../media/image114.png"/><Relationship Id="rId81" Type="http://schemas.openxmlformats.org/officeDocument/2006/relationships/image" Target="../media/image115.png"/><Relationship Id="rId82" Type="http://schemas.openxmlformats.org/officeDocument/2006/relationships/image" Target="../media/image116.png"/><Relationship Id="rId83" Type="http://schemas.openxmlformats.org/officeDocument/2006/relationships/image" Target="../media/image117.png"/><Relationship Id="rId84" Type="http://schemas.openxmlformats.org/officeDocument/2006/relationships/image" Target="../media/image118.png"/><Relationship Id="rId85" Type="http://schemas.openxmlformats.org/officeDocument/2006/relationships/image" Target="../media/image119.png"/><Relationship Id="rId86" Type="http://schemas.openxmlformats.org/officeDocument/2006/relationships/image" Target="../media/image120.png"/><Relationship Id="rId87" Type="http://schemas.openxmlformats.org/officeDocument/2006/relationships/image" Target="../media/image121.png"/><Relationship Id="rId88" Type="http://schemas.openxmlformats.org/officeDocument/2006/relationships/image" Target="../media/image122.png"/><Relationship Id="rId89" Type="http://schemas.openxmlformats.org/officeDocument/2006/relationships/image" Target="../media/image123.png"/><Relationship Id="rId90" Type="http://schemas.openxmlformats.org/officeDocument/2006/relationships/image" Target="../media/image124.png"/><Relationship Id="rId91" Type="http://schemas.openxmlformats.org/officeDocument/2006/relationships/image" Target="../media/image125.png"/><Relationship Id="rId92" Type="http://schemas.openxmlformats.org/officeDocument/2006/relationships/image" Target="../media/image126.png"/><Relationship Id="rId93" Type="http://schemas.openxmlformats.org/officeDocument/2006/relationships/image" Target="../media/image127.png"/><Relationship Id="rId94" Type="http://schemas.openxmlformats.org/officeDocument/2006/relationships/image" Target="../media/image128.png"/><Relationship Id="rId95" Type="http://schemas.openxmlformats.org/officeDocument/2006/relationships/image" Target="../media/image129.png"/><Relationship Id="rId96" Type="http://schemas.openxmlformats.org/officeDocument/2006/relationships/image" Target="../media/image130.png"/><Relationship Id="rId97" Type="http://schemas.openxmlformats.org/officeDocument/2006/relationships/image" Target="../media/image131.png"/><Relationship Id="rId98" Type="http://schemas.openxmlformats.org/officeDocument/2006/relationships/image" Target="../media/image132.png"/><Relationship Id="rId99" Type="http://schemas.openxmlformats.org/officeDocument/2006/relationships/image" Target="../media/image133.png"/><Relationship Id="rId100" Type="http://schemas.openxmlformats.org/officeDocument/2006/relationships/image" Target="../media/image134.png"/><Relationship Id="rId101" Type="http://schemas.openxmlformats.org/officeDocument/2006/relationships/image" Target="../media/image135.png"/><Relationship Id="rId102" Type="http://schemas.openxmlformats.org/officeDocument/2006/relationships/image" Target="../media/image136.png"/><Relationship Id="rId103" Type="http://schemas.openxmlformats.org/officeDocument/2006/relationships/image" Target="../media/image137.png"/><Relationship Id="rId104" Type="http://schemas.openxmlformats.org/officeDocument/2006/relationships/image" Target="../media/image138.png"/><Relationship Id="rId105" Type="http://schemas.openxmlformats.org/officeDocument/2006/relationships/image" Target="../media/image139.png"/><Relationship Id="rId106" Type="http://schemas.openxmlformats.org/officeDocument/2006/relationships/image" Target="../media/image140.png"/><Relationship Id="rId107" Type="http://schemas.openxmlformats.org/officeDocument/2006/relationships/image" Target="../media/image141.png"/><Relationship Id="rId108" Type="http://schemas.openxmlformats.org/officeDocument/2006/relationships/image" Target="../media/image142.png"/><Relationship Id="rId109" Type="http://schemas.openxmlformats.org/officeDocument/2006/relationships/image" Target="../media/image143.png"/><Relationship Id="rId110" Type="http://schemas.openxmlformats.org/officeDocument/2006/relationships/image" Target="../media/image144.png"/><Relationship Id="rId111" Type="http://schemas.openxmlformats.org/officeDocument/2006/relationships/image" Target="../media/image145.png"/><Relationship Id="rId112" Type="http://schemas.openxmlformats.org/officeDocument/2006/relationships/image" Target="../media/image146.png"/><Relationship Id="rId113" Type="http://schemas.openxmlformats.org/officeDocument/2006/relationships/image" Target="../media/image147.png"/><Relationship Id="rId114" Type="http://schemas.openxmlformats.org/officeDocument/2006/relationships/image" Target="../media/image148.png"/><Relationship Id="rId115" Type="http://schemas.openxmlformats.org/officeDocument/2006/relationships/image" Target="../media/image149.png"/><Relationship Id="rId116" Type="http://schemas.openxmlformats.org/officeDocument/2006/relationships/image" Target="../media/image150.png"/><Relationship Id="rId117" Type="http://schemas.openxmlformats.org/officeDocument/2006/relationships/image" Target="../media/image151.png"/><Relationship Id="rId118" Type="http://schemas.openxmlformats.org/officeDocument/2006/relationships/image" Target="../media/image152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1743612"/>
              <a:ext cx="18288000" cy="2098675"/>
            </a:xfrm>
            <a:custGeom>
              <a:avLst/>
              <a:gdLst/>
              <a:ahLst/>
              <a:cxnLst/>
              <a:rect l="l" t="t" r="r" b="b"/>
              <a:pathLst>
                <a:path w="18288000" h="2098675">
                  <a:moveTo>
                    <a:pt x="0" y="2098258"/>
                  </a:moveTo>
                  <a:lnTo>
                    <a:pt x="0" y="0"/>
                  </a:lnTo>
                  <a:lnTo>
                    <a:pt x="18288000" y="0"/>
                  </a:lnTo>
                  <a:lnTo>
                    <a:pt x="18288000" y="2098258"/>
                  </a:lnTo>
                  <a:lnTo>
                    <a:pt x="0" y="2098258"/>
                  </a:lnTo>
                  <a:close/>
                </a:path>
              </a:pathLst>
            </a:custGeom>
            <a:solidFill>
              <a:srgbClr val="FFF5F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11635" y="8693500"/>
              <a:ext cx="1438274" cy="14382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8875" y="2336694"/>
            <a:ext cx="9758680" cy="8102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150" spc="875"/>
              <a:t>S</a:t>
            </a:r>
            <a:r>
              <a:rPr dirty="0" sz="5150" spc="-380"/>
              <a:t> </a:t>
            </a:r>
            <a:r>
              <a:rPr dirty="0" sz="5150" spc="190"/>
              <a:t>Y</a:t>
            </a:r>
            <a:r>
              <a:rPr dirty="0" sz="5150" spc="-375"/>
              <a:t> </a:t>
            </a:r>
            <a:r>
              <a:rPr dirty="0" sz="5150" spc="305"/>
              <a:t>Ö</a:t>
            </a:r>
            <a:r>
              <a:rPr dirty="0" sz="5150" spc="-375"/>
              <a:t> </a:t>
            </a:r>
            <a:r>
              <a:rPr dirty="0" sz="5150" spc="484"/>
              <a:t>P</a:t>
            </a:r>
            <a:r>
              <a:rPr dirty="0" sz="5150" spc="-380"/>
              <a:t> </a:t>
            </a:r>
            <a:r>
              <a:rPr dirty="0" sz="5150" spc="-45"/>
              <a:t>Ä</a:t>
            </a:r>
            <a:r>
              <a:rPr dirty="0" sz="5150" spc="-375"/>
              <a:t> </a:t>
            </a:r>
            <a:r>
              <a:rPr dirty="0" sz="5150" spc="-40"/>
              <a:t>T</a:t>
            </a:r>
            <a:r>
              <a:rPr dirty="0" sz="5150" spc="-375"/>
              <a:t> </a:t>
            </a:r>
            <a:r>
              <a:rPr dirty="0" sz="5150" spc="350"/>
              <a:t>E</a:t>
            </a:r>
            <a:r>
              <a:rPr dirty="0" sz="5150" spc="-380"/>
              <a:t> </a:t>
            </a:r>
            <a:r>
              <a:rPr dirty="0" sz="5150" spc="240"/>
              <a:t>R</a:t>
            </a:r>
            <a:r>
              <a:rPr dirty="0" sz="5150" spc="-375"/>
              <a:t> </a:t>
            </a:r>
            <a:r>
              <a:rPr dirty="0" sz="5150" spc="145"/>
              <a:t>V</a:t>
            </a:r>
            <a:r>
              <a:rPr dirty="0" sz="5150" spc="-375"/>
              <a:t> </a:t>
            </a:r>
            <a:r>
              <a:rPr dirty="0" sz="5150" spc="350"/>
              <a:t>E</a:t>
            </a:r>
            <a:r>
              <a:rPr dirty="0" sz="5150" spc="-380"/>
              <a:t> </a:t>
            </a:r>
            <a:r>
              <a:rPr dirty="0" sz="5150" spc="350"/>
              <a:t>E</a:t>
            </a:r>
            <a:r>
              <a:rPr dirty="0" sz="5150" spc="-375"/>
              <a:t> </a:t>
            </a:r>
            <a:r>
              <a:rPr dirty="0" sz="5150" spc="270"/>
              <a:t>L</a:t>
            </a:r>
            <a:r>
              <a:rPr dirty="0" sz="5150" spc="-375"/>
              <a:t> </a:t>
            </a:r>
            <a:r>
              <a:rPr dirty="0" sz="5150" spc="270"/>
              <a:t>L</a:t>
            </a:r>
            <a:r>
              <a:rPr dirty="0" sz="5150" spc="-380"/>
              <a:t> </a:t>
            </a:r>
            <a:r>
              <a:rPr dirty="0" sz="5150" spc="350"/>
              <a:t>I</a:t>
            </a:r>
            <a:r>
              <a:rPr dirty="0" sz="5150" spc="-375"/>
              <a:t> </a:t>
            </a:r>
            <a:r>
              <a:rPr dirty="0" sz="5150" spc="615"/>
              <a:t>N</a:t>
            </a:r>
            <a:r>
              <a:rPr dirty="0" sz="5150" spc="-375"/>
              <a:t> </a:t>
            </a:r>
            <a:r>
              <a:rPr dirty="0" sz="5150" spc="350"/>
              <a:t>E</a:t>
            </a:r>
            <a:r>
              <a:rPr dirty="0" sz="5150" spc="-380"/>
              <a:t> </a:t>
            </a:r>
            <a:r>
              <a:rPr dirty="0" sz="5150" spc="565"/>
              <a:t>N</a:t>
            </a:r>
            <a:endParaRPr sz="5150"/>
          </a:p>
        </p:txBody>
      </p:sp>
      <p:sp>
        <p:nvSpPr>
          <p:cNvPr id="7" name="object 7" descr=""/>
          <p:cNvSpPr txBox="1"/>
          <p:nvPr/>
        </p:nvSpPr>
        <p:spPr>
          <a:xfrm>
            <a:off x="11375163" y="2336694"/>
            <a:ext cx="5741670" cy="810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150" spc="240" b="1">
                <a:solidFill>
                  <a:srgbClr val="7D057E"/>
                </a:solidFill>
                <a:latin typeface="Comfortaa"/>
                <a:cs typeface="Comfortaa"/>
              </a:rPr>
              <a:t>R</a:t>
            </a:r>
            <a:r>
              <a:rPr dirty="0" sz="5150" spc="-38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5150" spc="-45" b="1">
                <a:solidFill>
                  <a:srgbClr val="7D057E"/>
                </a:solidFill>
                <a:latin typeface="Comfortaa"/>
                <a:cs typeface="Comfortaa"/>
              </a:rPr>
              <a:t>A</a:t>
            </a:r>
            <a:r>
              <a:rPr dirty="0" sz="5150" spc="-37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5150" spc="145" b="1">
                <a:solidFill>
                  <a:srgbClr val="7D057E"/>
                </a:solidFill>
                <a:latin typeface="Comfortaa"/>
                <a:cs typeface="Comfortaa"/>
              </a:rPr>
              <a:t>V</a:t>
            </a:r>
            <a:r>
              <a:rPr dirty="0" sz="5150" spc="-37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5150" spc="350" b="1">
                <a:solidFill>
                  <a:srgbClr val="7D057E"/>
                </a:solidFill>
                <a:latin typeface="Comfortaa"/>
                <a:cs typeface="Comfortaa"/>
              </a:rPr>
              <a:t>I</a:t>
            </a:r>
            <a:r>
              <a:rPr dirty="0" sz="5150" spc="-38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5150" spc="-40" b="1">
                <a:solidFill>
                  <a:srgbClr val="7D057E"/>
                </a:solidFill>
                <a:latin typeface="Comfortaa"/>
                <a:cs typeface="Comfortaa"/>
              </a:rPr>
              <a:t>T</a:t>
            </a:r>
            <a:r>
              <a:rPr dirty="0" sz="5150" spc="-37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5150" spc="875" b="1">
                <a:solidFill>
                  <a:srgbClr val="7D057E"/>
                </a:solidFill>
                <a:latin typeface="Comfortaa"/>
                <a:cs typeface="Comfortaa"/>
              </a:rPr>
              <a:t>S</a:t>
            </a:r>
            <a:r>
              <a:rPr dirty="0" sz="5150" spc="-37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5150" spc="350" b="1">
                <a:solidFill>
                  <a:srgbClr val="7D057E"/>
                </a:solidFill>
                <a:latin typeface="Comfortaa"/>
                <a:cs typeface="Comfortaa"/>
              </a:rPr>
              <a:t>E</a:t>
            </a:r>
            <a:r>
              <a:rPr dirty="0" sz="5150" spc="-38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5150" spc="615" b="1">
                <a:solidFill>
                  <a:srgbClr val="7D057E"/>
                </a:solidFill>
                <a:latin typeface="Comfortaa"/>
                <a:cs typeface="Comfortaa"/>
              </a:rPr>
              <a:t>M</a:t>
            </a:r>
            <a:r>
              <a:rPr dirty="0" sz="5150" spc="-37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5150" spc="1095" b="1">
                <a:solidFill>
                  <a:srgbClr val="7D057E"/>
                </a:solidFill>
                <a:latin typeface="Comfortaa"/>
                <a:cs typeface="Comfortaa"/>
              </a:rPr>
              <a:t>U</a:t>
            </a:r>
            <a:r>
              <a:rPr dirty="0" sz="5150" spc="-37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5150" spc="825" b="1">
                <a:solidFill>
                  <a:srgbClr val="7D057E"/>
                </a:solidFill>
                <a:latin typeface="Comfortaa"/>
                <a:cs typeface="Comfortaa"/>
              </a:rPr>
              <a:t>S</a:t>
            </a:r>
            <a:endParaRPr sz="5150">
              <a:latin typeface="Comfortaa"/>
              <a:cs typeface="Comforta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3693592" y="8965276"/>
            <a:ext cx="2781935" cy="1130300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670"/>
              </a:spcBef>
            </a:pPr>
            <a:r>
              <a:rPr dirty="0" sz="3150" spc="190" b="1">
                <a:solidFill>
                  <a:srgbClr val="FFF5F5"/>
                </a:solidFill>
                <a:latin typeface="Comfortaa"/>
                <a:cs typeface="Comfortaa"/>
              </a:rPr>
              <a:t>Ella</a:t>
            </a:r>
            <a:r>
              <a:rPr dirty="0" sz="3150" spc="65" b="1">
                <a:solidFill>
                  <a:srgbClr val="FFF5F5"/>
                </a:solidFill>
                <a:latin typeface="Comfortaa"/>
                <a:cs typeface="Comfortaa"/>
              </a:rPr>
              <a:t> </a:t>
            </a:r>
            <a:r>
              <a:rPr dirty="0" sz="3150" spc="210" b="1">
                <a:solidFill>
                  <a:srgbClr val="FFF5F5"/>
                </a:solidFill>
                <a:latin typeface="Comfortaa"/>
                <a:cs typeface="Comfortaa"/>
              </a:rPr>
              <a:t>Helenius</a:t>
            </a:r>
            <a:endParaRPr sz="3150">
              <a:latin typeface="Comfortaa"/>
              <a:cs typeface="Comfortaa"/>
            </a:endParaRPr>
          </a:p>
          <a:p>
            <a:pPr algn="r" marR="5080">
              <a:lnSpc>
                <a:spcPct val="100000"/>
              </a:lnSpc>
              <a:spcBef>
                <a:spcPts val="570"/>
              </a:spcBef>
            </a:pPr>
            <a:r>
              <a:rPr dirty="0" sz="3150" spc="125" b="1">
                <a:solidFill>
                  <a:srgbClr val="FFF5F5"/>
                </a:solidFill>
                <a:latin typeface="Comfortaa"/>
                <a:cs typeface="Comfortaa"/>
              </a:rPr>
              <a:t>5/2021</a:t>
            </a:r>
            <a:endParaRPr sz="315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4089" y="698373"/>
            <a:ext cx="17321530" cy="8927465"/>
          </a:xfrm>
          <a:custGeom>
            <a:avLst/>
            <a:gdLst/>
            <a:ahLst/>
            <a:cxnLst/>
            <a:rect l="l" t="t" r="r" b="b"/>
            <a:pathLst>
              <a:path w="17321530" h="8927465">
                <a:moveTo>
                  <a:pt x="17321193" y="8927057"/>
                </a:moveTo>
                <a:lnTo>
                  <a:pt x="0" y="8927057"/>
                </a:lnTo>
                <a:lnTo>
                  <a:pt x="0" y="0"/>
                </a:lnTo>
                <a:lnTo>
                  <a:pt x="17321193" y="0"/>
                </a:lnTo>
                <a:lnTo>
                  <a:pt x="17321193" y="8927057"/>
                </a:lnTo>
                <a:close/>
              </a:path>
            </a:pathLst>
          </a:custGeom>
          <a:solidFill>
            <a:srgbClr val="E7C2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45"/>
              <a:t>LÄHTEET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5946719"/>
            <a:ext cx="85725" cy="8572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2191404"/>
            <a:ext cx="85725" cy="8572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4991117"/>
            <a:ext cx="85725" cy="8572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2727531"/>
            <a:ext cx="85725" cy="8572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8817047"/>
            <a:ext cx="85725" cy="8572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7374165"/>
            <a:ext cx="85725" cy="85724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3641859"/>
            <a:ext cx="85725" cy="85724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1202847" y="1834336"/>
            <a:ext cx="16752569" cy="7644765"/>
          </a:xfrm>
          <a:prstGeom prst="rect">
            <a:avLst/>
          </a:prstGeom>
        </p:spPr>
        <p:txBody>
          <a:bodyPr wrap="square" lIns="0" tIns="19812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560"/>
              </a:spcBef>
            </a:pPr>
            <a:r>
              <a:rPr dirty="0" sz="2300" b="0">
                <a:latin typeface="Comfortaa"/>
                <a:cs typeface="Comfortaa"/>
              </a:rPr>
              <a:t>Chajès,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V.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spc="85" b="0">
                <a:latin typeface="Comfortaa"/>
                <a:cs typeface="Comfortaa"/>
              </a:rPr>
              <a:t>Romieu,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I.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2014.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Nutrition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breast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cancer.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spc="80" b="0">
                <a:latin typeface="Comfortaa"/>
                <a:cs typeface="Comfortaa"/>
              </a:rPr>
              <a:t>Maturitas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77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(1),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7-</a:t>
            </a:r>
            <a:r>
              <a:rPr dirty="0" sz="2300" spc="120" b="0">
                <a:latin typeface="Comfortaa"/>
                <a:cs typeface="Comfortaa"/>
              </a:rPr>
              <a:t>11.</a:t>
            </a:r>
            <a:endParaRPr sz="2300">
              <a:latin typeface="Comfortaa"/>
              <a:cs typeface="Comfortaa"/>
            </a:endParaRPr>
          </a:p>
          <a:p>
            <a:pPr algn="just" marL="12700" marR="1689735">
              <a:lnSpc>
                <a:spcPct val="130400"/>
              </a:lnSpc>
              <a:spcBef>
                <a:spcPts val="620"/>
              </a:spcBef>
            </a:pPr>
            <a:r>
              <a:rPr dirty="0" sz="2300" spc="85" b="0">
                <a:latin typeface="Comfortaa"/>
                <a:cs typeface="Comfortaa"/>
              </a:rPr>
              <a:t>Luoto,</a:t>
            </a:r>
            <a:r>
              <a:rPr dirty="0" sz="2300" spc="10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R.,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spc="90" b="0">
                <a:latin typeface="Comfortaa"/>
                <a:cs typeface="Comfortaa"/>
              </a:rPr>
              <a:t>Kukkonen-</a:t>
            </a:r>
            <a:r>
              <a:rPr dirty="0" sz="2300" spc="95" b="0">
                <a:latin typeface="Comfortaa"/>
                <a:cs typeface="Comfortaa"/>
              </a:rPr>
              <a:t>Harjula,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K.</a:t>
            </a:r>
            <a:r>
              <a:rPr dirty="0" sz="2300" spc="10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spc="114" b="0">
                <a:latin typeface="Comfortaa"/>
                <a:cs typeface="Comfortaa"/>
              </a:rPr>
              <a:t>Männistö,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S.</a:t>
            </a:r>
            <a:r>
              <a:rPr dirty="0" sz="2300" spc="100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2017.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Liikkuminen,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ravitsemus</a:t>
            </a:r>
            <a:r>
              <a:rPr dirty="0" sz="2300" spc="10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ja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spc="120" b="0">
                <a:latin typeface="Comfortaa"/>
                <a:cs typeface="Comfortaa"/>
              </a:rPr>
              <a:t>painonhallinta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spc="45" b="0">
                <a:latin typeface="Comfortaa"/>
                <a:cs typeface="Comfortaa"/>
              </a:rPr>
              <a:t>syövän </a:t>
            </a:r>
            <a:r>
              <a:rPr dirty="0" sz="2300" spc="50" b="0">
                <a:latin typeface="Comfortaa"/>
                <a:cs typeface="Comfortaa"/>
              </a:rPr>
              <a:t>ehkäisyssä.</a:t>
            </a:r>
            <a:r>
              <a:rPr dirty="0" sz="2300" spc="130" b="0">
                <a:latin typeface="Comfortaa"/>
                <a:cs typeface="Comfortaa"/>
              </a:rPr>
              <a:t> </a:t>
            </a:r>
            <a:r>
              <a:rPr dirty="0" sz="2300" spc="45" b="0">
                <a:latin typeface="Comfortaa"/>
                <a:cs typeface="Comfortaa"/>
              </a:rPr>
              <a:t>Lääketieteellinen</a:t>
            </a:r>
            <a:r>
              <a:rPr dirty="0" sz="2300" spc="13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aikakauskirja</a:t>
            </a:r>
            <a:r>
              <a:rPr dirty="0" sz="2300" spc="130" b="0">
                <a:latin typeface="Comfortaa"/>
                <a:cs typeface="Comfortaa"/>
              </a:rPr>
              <a:t> </a:t>
            </a:r>
            <a:r>
              <a:rPr dirty="0" sz="2300" spc="125" b="0">
                <a:latin typeface="Comfortaa"/>
                <a:cs typeface="Comfortaa"/>
              </a:rPr>
              <a:t>Duodecim</a:t>
            </a:r>
            <a:r>
              <a:rPr dirty="0" sz="2300" spc="130" b="0">
                <a:latin typeface="Comfortaa"/>
                <a:cs typeface="Comfortaa"/>
              </a:rPr>
              <a:t> </a:t>
            </a:r>
            <a:r>
              <a:rPr dirty="0" sz="2300" spc="155" b="0">
                <a:latin typeface="Comfortaa"/>
                <a:cs typeface="Comfortaa"/>
              </a:rPr>
              <a:t>113</a:t>
            </a:r>
            <a:r>
              <a:rPr dirty="0" sz="2300" spc="13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(21),</a:t>
            </a:r>
            <a:r>
              <a:rPr dirty="0" sz="2300" spc="13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2069-</a:t>
            </a:r>
            <a:r>
              <a:rPr dirty="0" sz="2300" spc="-10" b="0">
                <a:latin typeface="Comfortaa"/>
                <a:cs typeface="Comfortaa"/>
              </a:rPr>
              <a:t>2074.</a:t>
            </a:r>
            <a:endParaRPr sz="2300">
              <a:latin typeface="Comfortaa"/>
              <a:cs typeface="Comfortaa"/>
            </a:endParaRPr>
          </a:p>
          <a:p>
            <a:pPr algn="just" marL="12700" marR="5080">
              <a:lnSpc>
                <a:spcPct val="130400"/>
              </a:lnSpc>
              <a:spcBef>
                <a:spcPts val="5"/>
              </a:spcBef>
            </a:pPr>
            <a:r>
              <a:rPr dirty="0" sz="2300" spc="70" b="0">
                <a:latin typeface="Comfortaa"/>
                <a:cs typeface="Comfortaa"/>
              </a:rPr>
              <a:t>Magee,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P.,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Owusu-</a:t>
            </a:r>
            <a:r>
              <a:rPr dirty="0" sz="2300" spc="60" b="0">
                <a:latin typeface="Comfortaa"/>
                <a:cs typeface="Comfortaa"/>
              </a:rPr>
              <a:t>Apenten,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R.,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135" b="0">
                <a:latin typeface="Comfortaa"/>
                <a:cs typeface="Comfortaa"/>
              </a:rPr>
              <a:t>McCann,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M.,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Gill,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C.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Rowland,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I.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2012.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Chickpea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(Cicer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arietinum)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Other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Plant- </a:t>
            </a:r>
            <a:r>
              <a:rPr dirty="0" sz="2300" b="0">
                <a:latin typeface="Comfortaa"/>
                <a:cs typeface="Comfortaa"/>
              </a:rPr>
              <a:t>Derived</a:t>
            </a:r>
            <a:r>
              <a:rPr dirty="0" sz="2300" spc="12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Protease</a:t>
            </a:r>
            <a:r>
              <a:rPr dirty="0" sz="2300" spc="120" b="0">
                <a:latin typeface="Comfortaa"/>
                <a:cs typeface="Comfortaa"/>
              </a:rPr>
              <a:t> </a:t>
            </a:r>
            <a:r>
              <a:rPr dirty="0" sz="2300" spc="90" b="0">
                <a:latin typeface="Comfortaa"/>
                <a:cs typeface="Comfortaa"/>
              </a:rPr>
              <a:t>Inhibitor</a:t>
            </a:r>
            <a:r>
              <a:rPr dirty="0" sz="2300" spc="120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Concentrates</a:t>
            </a:r>
            <a:r>
              <a:rPr dirty="0" sz="2300" spc="120" b="0">
                <a:latin typeface="Comfortaa"/>
                <a:cs typeface="Comfortaa"/>
              </a:rPr>
              <a:t> </a:t>
            </a:r>
            <a:r>
              <a:rPr dirty="0" sz="2300" spc="114" b="0">
                <a:latin typeface="Comfortaa"/>
                <a:cs typeface="Comfortaa"/>
              </a:rPr>
              <a:t>Inhibit</a:t>
            </a:r>
            <a:r>
              <a:rPr dirty="0" sz="2300" spc="12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Breast</a:t>
            </a:r>
            <a:r>
              <a:rPr dirty="0" sz="2300" spc="125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12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Prostate</a:t>
            </a:r>
            <a:r>
              <a:rPr dirty="0" sz="2300" spc="12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Cancer</a:t>
            </a:r>
            <a:r>
              <a:rPr dirty="0" sz="2300" spc="12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Cell</a:t>
            </a:r>
            <a:r>
              <a:rPr dirty="0" sz="2300" spc="12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Proliferation</a:t>
            </a:r>
            <a:r>
              <a:rPr dirty="0" sz="2300" spc="120" b="0">
                <a:latin typeface="Comfortaa"/>
                <a:cs typeface="Comfortaa"/>
              </a:rPr>
              <a:t> In</a:t>
            </a:r>
            <a:r>
              <a:rPr dirty="0" sz="2300" spc="12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Vitro.</a:t>
            </a:r>
            <a:r>
              <a:rPr dirty="0" sz="2300" spc="120" b="0">
                <a:latin typeface="Comfortaa"/>
                <a:cs typeface="Comfortaa"/>
              </a:rPr>
              <a:t> </a:t>
            </a:r>
            <a:r>
              <a:rPr dirty="0" sz="2300" spc="85" b="0">
                <a:latin typeface="Comfortaa"/>
                <a:cs typeface="Comfortaa"/>
              </a:rPr>
              <a:t>Nutrition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Cancer,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64(5),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741–748.</a:t>
            </a:r>
            <a:endParaRPr sz="2300">
              <a:latin typeface="Comfortaa"/>
              <a:cs typeface="Comfortaa"/>
            </a:endParaRPr>
          </a:p>
          <a:p>
            <a:pPr marL="12700" marR="1129030">
              <a:lnSpc>
                <a:spcPts val="3600"/>
              </a:lnSpc>
              <a:spcBef>
                <a:spcPts val="80"/>
              </a:spcBef>
            </a:pPr>
            <a:r>
              <a:rPr dirty="0" sz="2300" spc="95" b="0">
                <a:latin typeface="Comfortaa"/>
                <a:cs typeface="Comfortaa"/>
              </a:rPr>
              <a:t>Orman,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A.,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20" b="0">
                <a:latin typeface="Comfortaa"/>
                <a:cs typeface="Comfortaa"/>
              </a:rPr>
              <a:t>Johnson,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80" b="0">
                <a:latin typeface="Comfortaa"/>
                <a:cs typeface="Comfortaa"/>
              </a:rPr>
              <a:t>D.,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85" b="0">
                <a:latin typeface="Comfortaa"/>
                <a:cs typeface="Comfortaa"/>
              </a:rPr>
              <a:t>Comander,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A.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85" b="0">
                <a:latin typeface="Comfortaa"/>
                <a:cs typeface="Comfortaa"/>
              </a:rPr>
              <a:t>Brockton,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35" b="0">
                <a:latin typeface="Comfortaa"/>
                <a:cs typeface="Comfortaa"/>
              </a:rPr>
              <a:t>N.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2020.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Breast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Cancer: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A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Lifestyle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Medicine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Approach. </a:t>
            </a:r>
            <a:r>
              <a:rPr dirty="0" sz="2300" spc="65" b="0">
                <a:latin typeface="Comfortaa"/>
                <a:cs typeface="Comfortaa"/>
              </a:rPr>
              <a:t>American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Journal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of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Lifestyle</a:t>
            </a:r>
            <a:r>
              <a:rPr dirty="0" sz="2300" spc="100" b="0">
                <a:latin typeface="Comfortaa"/>
                <a:cs typeface="Comfortaa"/>
              </a:rPr>
              <a:t> Medicine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spc="120" b="0">
                <a:latin typeface="Comfortaa"/>
                <a:cs typeface="Comfortaa"/>
              </a:rPr>
              <a:t>14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(5),</a:t>
            </a:r>
            <a:r>
              <a:rPr dirty="0" sz="2300" spc="10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483-</a:t>
            </a:r>
            <a:r>
              <a:rPr dirty="0" sz="2300" spc="-20" b="0">
                <a:latin typeface="Comfortaa"/>
                <a:cs typeface="Comfortaa"/>
              </a:rPr>
              <a:t>494.</a:t>
            </a:r>
            <a:endParaRPr sz="2300">
              <a:latin typeface="Comfortaa"/>
              <a:cs typeface="Comfortaa"/>
            </a:endParaRPr>
          </a:p>
          <a:p>
            <a:pPr marL="12700" marR="1200785">
              <a:lnSpc>
                <a:spcPct val="130400"/>
              </a:lnSpc>
              <a:spcBef>
                <a:spcPts val="65"/>
              </a:spcBef>
            </a:pPr>
            <a:r>
              <a:rPr dirty="0" sz="2300" spc="90" b="0">
                <a:latin typeface="Comfortaa"/>
                <a:cs typeface="Comfortaa"/>
              </a:rPr>
              <a:t>Stanford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130" b="0">
                <a:latin typeface="Comfortaa"/>
                <a:cs typeface="Comfortaa"/>
              </a:rPr>
              <a:t>Health</a:t>
            </a:r>
            <a:r>
              <a:rPr dirty="0" sz="2300" spc="8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Care.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2021.</a:t>
            </a:r>
            <a:r>
              <a:rPr dirty="0" sz="2300" spc="85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Nutrition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Services</a:t>
            </a:r>
            <a:r>
              <a:rPr dirty="0" sz="2300" spc="8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for</a:t>
            </a:r>
            <a:r>
              <a:rPr dirty="0" sz="2300" spc="85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Cancer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Patients.</a:t>
            </a:r>
            <a:r>
              <a:rPr dirty="0" sz="2300" spc="85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Luettu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40" b="0">
                <a:latin typeface="Comfortaa"/>
                <a:cs typeface="Comfortaa"/>
              </a:rPr>
              <a:t>20.5.2021. </a:t>
            </a:r>
            <a:r>
              <a:rPr dirty="0" u="heavy" sz="2300" spc="55" b="0">
                <a:uFill>
                  <a:solidFill>
                    <a:srgbClr val="000000"/>
                  </a:solidFill>
                </a:uFill>
                <a:latin typeface="Comfortaa"/>
                <a:cs typeface="Comfortaa"/>
                <a:hlinkClick r:id="rId3"/>
              </a:rPr>
              <a:t>https://stanfordhealthcare.org/medical-</a:t>
            </a:r>
            <a:r>
              <a:rPr dirty="0" u="heavy" sz="2300" spc="65" b="0">
                <a:uFill>
                  <a:solidFill>
                    <a:srgbClr val="000000"/>
                  </a:solidFill>
                </a:uFill>
                <a:latin typeface="Comfortaa"/>
                <a:cs typeface="Comfortaa"/>
                <a:hlinkClick r:id="rId3"/>
              </a:rPr>
              <a:t>clinics/cancer-</a:t>
            </a:r>
            <a:r>
              <a:rPr dirty="0" u="heavy" sz="2300" spc="75" b="0">
                <a:uFill>
                  <a:solidFill>
                    <a:srgbClr val="000000"/>
                  </a:solidFill>
                </a:uFill>
                <a:latin typeface="Comfortaa"/>
                <a:cs typeface="Comfortaa"/>
                <a:hlinkClick r:id="rId3"/>
              </a:rPr>
              <a:t>nutrition-</a:t>
            </a:r>
            <a:r>
              <a:rPr dirty="0" u="heavy" sz="2300" b="0">
                <a:uFill>
                  <a:solidFill>
                    <a:srgbClr val="000000"/>
                  </a:solidFill>
                </a:uFill>
                <a:latin typeface="Comfortaa"/>
                <a:cs typeface="Comfortaa"/>
                <a:hlinkClick r:id="rId3"/>
              </a:rPr>
              <a:t>services/reducing-</a:t>
            </a:r>
            <a:r>
              <a:rPr dirty="0" u="heavy" sz="2300" spc="45" b="0">
                <a:uFill>
                  <a:solidFill>
                    <a:srgbClr val="000000"/>
                  </a:solidFill>
                </a:uFill>
                <a:latin typeface="Comfortaa"/>
                <a:cs typeface="Comfortaa"/>
                <a:hlinkClick r:id="rId3"/>
              </a:rPr>
              <a:t>cancer-</a:t>
            </a:r>
            <a:r>
              <a:rPr dirty="0" u="heavy" sz="2300" spc="-10" b="0">
                <a:uFill>
                  <a:solidFill>
                    <a:srgbClr val="000000"/>
                  </a:solidFill>
                </a:uFill>
                <a:latin typeface="Comfortaa"/>
                <a:cs typeface="Comfortaa"/>
                <a:hlinkClick r:id="rId3"/>
              </a:rPr>
              <a:t>risk/breast-</a:t>
            </a:r>
            <a:r>
              <a:rPr dirty="0" u="none" sz="2300" spc="-10" b="0">
                <a:latin typeface="Comfortaa"/>
                <a:cs typeface="Comfortaa"/>
                <a:hlinkClick r:id="rId3"/>
              </a:rPr>
              <a:t> </a:t>
            </a:r>
            <a:r>
              <a:rPr dirty="0" u="heavy" sz="2300" spc="45" b="0">
                <a:uFill>
                  <a:solidFill>
                    <a:srgbClr val="000000"/>
                  </a:solidFill>
                </a:uFill>
                <a:latin typeface="Comfortaa"/>
                <a:cs typeface="Comfortaa"/>
                <a:hlinkClick r:id="rId3"/>
              </a:rPr>
              <a:t>cancer-</a:t>
            </a:r>
            <a:r>
              <a:rPr dirty="0" u="heavy" sz="2300" spc="55" b="0">
                <a:uFill>
                  <a:solidFill>
                    <a:srgbClr val="000000"/>
                  </a:solidFill>
                </a:uFill>
                <a:latin typeface="Comfortaa"/>
                <a:cs typeface="Comfortaa"/>
                <a:hlinkClick r:id="rId3"/>
              </a:rPr>
              <a:t>prevention.html</a:t>
            </a:r>
            <a:endParaRPr sz="2300">
              <a:latin typeface="Comfortaa"/>
              <a:cs typeface="Comfortaa"/>
            </a:endParaRPr>
          </a:p>
          <a:p>
            <a:pPr marL="12700" marR="1140460">
              <a:lnSpc>
                <a:spcPct val="130400"/>
              </a:lnSpc>
              <a:spcBef>
                <a:spcPts val="445"/>
              </a:spcBef>
              <a:tabLst>
                <a:tab pos="1394460" algn="l"/>
              </a:tabLst>
            </a:pPr>
            <a:r>
              <a:rPr dirty="0" sz="2300" spc="-35" b="0">
                <a:latin typeface="Comfortaa"/>
                <a:cs typeface="Comfortaa"/>
              </a:rPr>
              <a:t>Turati,</a:t>
            </a:r>
            <a:r>
              <a:rPr dirty="0" sz="2300" spc="-114" b="0">
                <a:latin typeface="Comfortaa"/>
                <a:cs typeface="Comfortaa"/>
              </a:rPr>
              <a:t> </a:t>
            </a:r>
            <a:r>
              <a:rPr dirty="0" sz="2300" spc="-25" b="0">
                <a:latin typeface="Comfortaa"/>
                <a:cs typeface="Comfortaa"/>
              </a:rPr>
              <a:t>F.,</a:t>
            </a:r>
            <a:r>
              <a:rPr dirty="0" sz="2300" b="0">
                <a:latin typeface="Comfortaa"/>
                <a:cs typeface="Comfortaa"/>
              </a:rPr>
              <a:t>	</a:t>
            </a:r>
            <a:r>
              <a:rPr dirty="0" sz="2300" spc="-10" b="0">
                <a:latin typeface="Comfortaa"/>
                <a:cs typeface="Comfortaa"/>
              </a:rPr>
              <a:t>Dalmartello,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M.,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spc="-20" b="0">
                <a:latin typeface="Comfortaa"/>
                <a:cs typeface="Comfortaa"/>
              </a:rPr>
              <a:t>Bravi,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spc="-30" b="0">
                <a:latin typeface="Comfortaa"/>
                <a:cs typeface="Comfortaa"/>
              </a:rPr>
              <a:t>F,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spc="-10" b="0">
                <a:latin typeface="Comfortaa"/>
                <a:cs typeface="Comfortaa"/>
              </a:rPr>
              <a:t>Serraino</a:t>
            </a:r>
            <a:r>
              <a:rPr dirty="0" sz="2300" spc="-10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D.,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Augustin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,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spc="-40" b="0">
                <a:latin typeface="Comfortaa"/>
                <a:cs typeface="Comfortaa"/>
              </a:rPr>
              <a:t>L..,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Giacosa,</a:t>
            </a:r>
            <a:r>
              <a:rPr dirty="0" sz="2300" spc="-105" b="0">
                <a:latin typeface="Comfortaa"/>
                <a:cs typeface="Comfortaa"/>
              </a:rPr>
              <a:t> </a:t>
            </a:r>
            <a:r>
              <a:rPr dirty="0" sz="2300" spc="-50" b="0">
                <a:latin typeface="Comfortaa"/>
                <a:cs typeface="Comfortaa"/>
              </a:rPr>
              <a:t>A.,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spc="-10" b="0">
                <a:latin typeface="Comfortaa"/>
                <a:cs typeface="Comfortaa"/>
              </a:rPr>
              <a:t>Negri,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spc="-30" b="0">
                <a:latin typeface="Comfortaa"/>
                <a:cs typeface="Comfortaa"/>
              </a:rPr>
              <a:t>E..,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spc="-60" b="0">
                <a:latin typeface="Comfortaa"/>
                <a:cs typeface="Comfortaa"/>
              </a:rPr>
              <a:t>Levi,</a:t>
            </a:r>
            <a:r>
              <a:rPr dirty="0" sz="2300" spc="-105" b="0">
                <a:latin typeface="Comfortaa"/>
                <a:cs typeface="Comfortaa"/>
              </a:rPr>
              <a:t> </a:t>
            </a:r>
            <a:r>
              <a:rPr dirty="0" sz="2300" spc="-50" b="0">
                <a:latin typeface="Comfortaa"/>
                <a:cs typeface="Comfortaa"/>
              </a:rPr>
              <a:t>F.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La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spc="-10" b="0">
                <a:latin typeface="Comfortaa"/>
                <a:cs typeface="Comfortaa"/>
              </a:rPr>
              <a:t>Vecchia,</a:t>
            </a:r>
            <a:r>
              <a:rPr dirty="0" sz="2300" spc="-11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C.</a:t>
            </a:r>
            <a:r>
              <a:rPr dirty="0" sz="2300" spc="-105" b="0">
                <a:latin typeface="Comfortaa"/>
                <a:cs typeface="Comfortaa"/>
              </a:rPr>
              <a:t> </a:t>
            </a:r>
            <a:r>
              <a:rPr dirty="0" sz="2300" spc="-20" b="0">
                <a:latin typeface="Comfortaa"/>
                <a:cs typeface="Comfortaa"/>
              </a:rPr>
              <a:t>2020. </a:t>
            </a:r>
            <a:r>
              <a:rPr dirty="0" sz="2300" spc="-40" b="0">
                <a:latin typeface="Comfortaa"/>
                <a:cs typeface="Comfortaa"/>
              </a:rPr>
              <a:t>Adherence</a:t>
            </a:r>
            <a:r>
              <a:rPr dirty="0" sz="2300" spc="-9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to</a:t>
            </a:r>
            <a:r>
              <a:rPr dirty="0" sz="2300" spc="-95" b="0">
                <a:latin typeface="Comfortaa"/>
                <a:cs typeface="Comfortaa"/>
              </a:rPr>
              <a:t> </a:t>
            </a:r>
            <a:r>
              <a:rPr dirty="0" sz="2300" spc="-10" b="0">
                <a:latin typeface="Comfortaa"/>
                <a:cs typeface="Comfortaa"/>
              </a:rPr>
              <a:t>the</a:t>
            </a:r>
            <a:r>
              <a:rPr dirty="0" sz="2300" spc="-90" b="0">
                <a:latin typeface="Comfortaa"/>
                <a:cs typeface="Comfortaa"/>
              </a:rPr>
              <a:t> </a:t>
            </a:r>
            <a:r>
              <a:rPr dirty="0" sz="2300" spc="-25" b="0">
                <a:latin typeface="Comfortaa"/>
                <a:cs typeface="Comfortaa"/>
              </a:rPr>
              <a:t>World</a:t>
            </a:r>
            <a:r>
              <a:rPr dirty="0" sz="2300" spc="-95" b="0">
                <a:latin typeface="Comfortaa"/>
                <a:cs typeface="Comfortaa"/>
              </a:rPr>
              <a:t> </a:t>
            </a:r>
            <a:r>
              <a:rPr dirty="0" sz="2300" spc="-20" b="0">
                <a:latin typeface="Comfortaa"/>
                <a:cs typeface="Comfortaa"/>
              </a:rPr>
              <a:t>Cancer</a:t>
            </a:r>
            <a:r>
              <a:rPr dirty="0" sz="2300" spc="-90" b="0">
                <a:latin typeface="Comfortaa"/>
                <a:cs typeface="Comfortaa"/>
              </a:rPr>
              <a:t> </a:t>
            </a:r>
            <a:r>
              <a:rPr dirty="0" sz="2300" spc="-50" b="0">
                <a:latin typeface="Comfortaa"/>
                <a:cs typeface="Comfortaa"/>
              </a:rPr>
              <a:t>Research</a:t>
            </a:r>
            <a:r>
              <a:rPr dirty="0" sz="2300" spc="-9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Fund/American</a:t>
            </a:r>
            <a:r>
              <a:rPr dirty="0" sz="2300" spc="-95" b="0">
                <a:latin typeface="Comfortaa"/>
                <a:cs typeface="Comfortaa"/>
              </a:rPr>
              <a:t> </a:t>
            </a:r>
            <a:r>
              <a:rPr dirty="0" sz="2300" spc="-25" b="0">
                <a:latin typeface="Comfortaa"/>
                <a:cs typeface="Comfortaa"/>
              </a:rPr>
              <a:t>Institute</a:t>
            </a:r>
            <a:r>
              <a:rPr dirty="0" sz="2300" spc="-90" b="0">
                <a:latin typeface="Comfortaa"/>
                <a:cs typeface="Comfortaa"/>
              </a:rPr>
              <a:t> </a:t>
            </a:r>
            <a:r>
              <a:rPr dirty="0" sz="2300" spc="-75" b="0">
                <a:latin typeface="Comfortaa"/>
                <a:cs typeface="Comfortaa"/>
              </a:rPr>
              <a:t>for</a:t>
            </a:r>
            <a:r>
              <a:rPr dirty="0" sz="2300" spc="-95" b="0">
                <a:latin typeface="Comfortaa"/>
                <a:cs typeface="Comfortaa"/>
              </a:rPr>
              <a:t> </a:t>
            </a:r>
            <a:r>
              <a:rPr dirty="0" sz="2300" spc="-20" b="0">
                <a:latin typeface="Comfortaa"/>
                <a:cs typeface="Comfortaa"/>
              </a:rPr>
              <a:t>Cancer</a:t>
            </a:r>
            <a:r>
              <a:rPr dirty="0" sz="2300" spc="-90" b="0">
                <a:latin typeface="Comfortaa"/>
                <a:cs typeface="Comfortaa"/>
              </a:rPr>
              <a:t> </a:t>
            </a:r>
            <a:r>
              <a:rPr dirty="0" sz="2300" spc="-50" b="0">
                <a:latin typeface="Comfortaa"/>
                <a:cs typeface="Comfortaa"/>
              </a:rPr>
              <a:t>Research</a:t>
            </a:r>
            <a:r>
              <a:rPr dirty="0" sz="2300" spc="-9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Recommendations</a:t>
            </a:r>
            <a:r>
              <a:rPr dirty="0" sz="2300" spc="-90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and </a:t>
            </a:r>
            <a:r>
              <a:rPr dirty="0" sz="2300" spc="-10" b="0">
                <a:latin typeface="Comfortaa"/>
                <a:cs typeface="Comfortaa"/>
              </a:rPr>
              <a:t>the</a:t>
            </a:r>
            <a:r>
              <a:rPr dirty="0" sz="2300" spc="-105" b="0">
                <a:latin typeface="Comfortaa"/>
                <a:cs typeface="Comfortaa"/>
              </a:rPr>
              <a:t> </a:t>
            </a:r>
            <a:r>
              <a:rPr dirty="0" sz="2300" spc="-20" b="0">
                <a:latin typeface="Comfortaa"/>
                <a:cs typeface="Comfortaa"/>
              </a:rPr>
              <a:t>Risk</a:t>
            </a:r>
            <a:r>
              <a:rPr dirty="0" sz="2300" spc="-105" b="0">
                <a:latin typeface="Comfortaa"/>
                <a:cs typeface="Comfortaa"/>
              </a:rPr>
              <a:t> </a:t>
            </a:r>
            <a:r>
              <a:rPr dirty="0" sz="2300" spc="-30" b="0">
                <a:latin typeface="Comfortaa"/>
                <a:cs typeface="Comfortaa"/>
              </a:rPr>
              <a:t>of</a:t>
            </a:r>
            <a:r>
              <a:rPr dirty="0" sz="2300" spc="-100" b="0">
                <a:latin typeface="Comfortaa"/>
                <a:cs typeface="Comfortaa"/>
              </a:rPr>
              <a:t> </a:t>
            </a:r>
            <a:r>
              <a:rPr dirty="0" sz="2300" spc="-30" b="0">
                <a:latin typeface="Comfortaa"/>
                <a:cs typeface="Comfortaa"/>
              </a:rPr>
              <a:t>Breast</a:t>
            </a:r>
            <a:r>
              <a:rPr dirty="0" sz="2300" spc="-105" b="0">
                <a:latin typeface="Comfortaa"/>
                <a:cs typeface="Comfortaa"/>
              </a:rPr>
              <a:t> </a:t>
            </a:r>
            <a:r>
              <a:rPr dirty="0" sz="2300" spc="-30" b="0">
                <a:latin typeface="Comfortaa"/>
                <a:cs typeface="Comfortaa"/>
              </a:rPr>
              <a:t>Cancer.</a:t>
            </a:r>
            <a:r>
              <a:rPr dirty="0" sz="2300" spc="-100" b="0">
                <a:latin typeface="Comfortaa"/>
                <a:cs typeface="Comfortaa"/>
              </a:rPr>
              <a:t> </a:t>
            </a:r>
            <a:r>
              <a:rPr dirty="0" sz="2300" spc="-10" b="0">
                <a:latin typeface="Comfortaa"/>
                <a:cs typeface="Comfortaa"/>
              </a:rPr>
              <a:t>Nutrients</a:t>
            </a:r>
            <a:r>
              <a:rPr dirty="0" sz="2300" spc="-105" b="0">
                <a:latin typeface="Comfortaa"/>
                <a:cs typeface="Comfortaa"/>
              </a:rPr>
              <a:t> </a:t>
            </a:r>
            <a:r>
              <a:rPr dirty="0" sz="2300" spc="-40" b="0">
                <a:latin typeface="Comfortaa"/>
                <a:cs typeface="Comfortaa"/>
              </a:rPr>
              <a:t>2020,</a:t>
            </a:r>
            <a:r>
              <a:rPr dirty="0" sz="2300" spc="-10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12,</a:t>
            </a:r>
            <a:r>
              <a:rPr dirty="0" sz="2300" spc="-105" b="0">
                <a:latin typeface="Comfortaa"/>
                <a:cs typeface="Comfortaa"/>
              </a:rPr>
              <a:t> </a:t>
            </a:r>
            <a:r>
              <a:rPr dirty="0" sz="2300" spc="-20" b="0">
                <a:latin typeface="Comfortaa"/>
                <a:cs typeface="Comfortaa"/>
              </a:rPr>
              <a:t>607.</a:t>
            </a:r>
            <a:endParaRPr sz="2300">
              <a:latin typeface="Comfortaa"/>
              <a:cs typeface="Comfortaa"/>
            </a:endParaRPr>
          </a:p>
          <a:p>
            <a:pPr marL="12700" marR="795655">
              <a:lnSpc>
                <a:spcPct val="130400"/>
              </a:lnSpc>
              <a:spcBef>
                <a:spcPts val="560"/>
              </a:spcBef>
            </a:pPr>
            <a:r>
              <a:rPr dirty="0" sz="2300" b="0">
                <a:latin typeface="Comfortaa"/>
                <a:cs typeface="Comfortaa"/>
              </a:rPr>
              <a:t>Vehmanen,</a:t>
            </a:r>
            <a:r>
              <a:rPr dirty="0" sz="2300" spc="-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L.</a:t>
            </a:r>
            <a:r>
              <a:rPr dirty="0" sz="2300" spc="-70" b="0">
                <a:latin typeface="Comfortaa"/>
                <a:cs typeface="Comfortaa"/>
              </a:rPr>
              <a:t> </a:t>
            </a:r>
            <a:r>
              <a:rPr dirty="0" sz="2300" spc="-45" b="0">
                <a:latin typeface="Comfortaa"/>
                <a:cs typeface="Comfortaa"/>
              </a:rPr>
              <a:t>2020.</a:t>
            </a:r>
            <a:r>
              <a:rPr dirty="0" sz="2300" spc="-70" b="0">
                <a:latin typeface="Comfortaa"/>
                <a:cs typeface="Comfortaa"/>
              </a:rPr>
              <a:t> </a:t>
            </a:r>
            <a:r>
              <a:rPr dirty="0" sz="2300" spc="-10" b="0">
                <a:latin typeface="Comfortaa"/>
                <a:cs typeface="Comfortaa"/>
              </a:rPr>
              <a:t>Rintasyövän</a:t>
            </a:r>
            <a:r>
              <a:rPr dirty="0" sz="2300" spc="-70" b="0">
                <a:latin typeface="Comfortaa"/>
                <a:cs typeface="Comfortaa"/>
              </a:rPr>
              <a:t> </a:t>
            </a:r>
            <a:r>
              <a:rPr dirty="0" sz="2300" spc="-10" b="0">
                <a:latin typeface="Comfortaa"/>
                <a:cs typeface="Comfortaa"/>
              </a:rPr>
              <a:t>toteaminen,</a:t>
            </a:r>
            <a:r>
              <a:rPr dirty="0" sz="2300" spc="-70" b="0">
                <a:latin typeface="Comfortaa"/>
                <a:cs typeface="Comfortaa"/>
              </a:rPr>
              <a:t> </a:t>
            </a:r>
            <a:r>
              <a:rPr dirty="0" sz="2300" spc="-20" b="0">
                <a:latin typeface="Comfortaa"/>
                <a:cs typeface="Comfortaa"/>
              </a:rPr>
              <a:t>alatyypit</a:t>
            </a:r>
            <a:r>
              <a:rPr dirty="0" sz="2300" spc="-70" b="0">
                <a:latin typeface="Comfortaa"/>
                <a:cs typeface="Comfortaa"/>
              </a:rPr>
              <a:t> </a:t>
            </a:r>
            <a:r>
              <a:rPr dirty="0" sz="2300" spc="-35" b="0">
                <a:latin typeface="Comfortaa"/>
                <a:cs typeface="Comfortaa"/>
              </a:rPr>
              <a:t>ja</a:t>
            </a:r>
            <a:r>
              <a:rPr dirty="0" sz="2300" spc="-70" b="0">
                <a:latin typeface="Comfortaa"/>
                <a:cs typeface="Comfortaa"/>
              </a:rPr>
              <a:t> </a:t>
            </a:r>
            <a:r>
              <a:rPr dirty="0" sz="2300" spc="-20" b="0">
                <a:latin typeface="Comfortaa"/>
                <a:cs typeface="Comfortaa"/>
              </a:rPr>
              <a:t>ennuste.</a:t>
            </a:r>
            <a:r>
              <a:rPr dirty="0" sz="2300" spc="-70" b="0">
                <a:latin typeface="Comfortaa"/>
                <a:cs typeface="Comfortaa"/>
              </a:rPr>
              <a:t> </a:t>
            </a:r>
            <a:r>
              <a:rPr dirty="0" sz="2300" spc="-45" b="0">
                <a:latin typeface="Comfortaa"/>
                <a:cs typeface="Comfortaa"/>
              </a:rPr>
              <a:t>Lääkärikirja</a:t>
            </a:r>
            <a:r>
              <a:rPr dirty="0" sz="2300" spc="-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Duodecim.</a:t>
            </a:r>
            <a:r>
              <a:rPr dirty="0" sz="2300" spc="-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Julkaistu</a:t>
            </a:r>
            <a:r>
              <a:rPr dirty="0" sz="2300" spc="-70" b="0">
                <a:latin typeface="Comfortaa"/>
                <a:cs typeface="Comfortaa"/>
              </a:rPr>
              <a:t> </a:t>
            </a:r>
            <a:r>
              <a:rPr dirty="0" sz="2300" spc="-35" b="0">
                <a:latin typeface="Comfortaa"/>
                <a:cs typeface="Comfortaa"/>
              </a:rPr>
              <a:t>19.9.2020.</a:t>
            </a:r>
            <a:r>
              <a:rPr dirty="0" sz="2300" spc="-65" b="0">
                <a:latin typeface="Comfortaa"/>
                <a:cs typeface="Comfortaa"/>
              </a:rPr>
              <a:t> </a:t>
            </a:r>
            <a:r>
              <a:rPr dirty="0" sz="2300" spc="-10" b="0">
                <a:latin typeface="Comfortaa"/>
                <a:cs typeface="Comfortaa"/>
              </a:rPr>
              <a:t>Luettu </a:t>
            </a:r>
            <a:r>
              <a:rPr dirty="0" sz="2300" spc="-35" b="0">
                <a:latin typeface="Comfortaa"/>
                <a:cs typeface="Comfortaa"/>
              </a:rPr>
              <a:t>20.5.2021.</a:t>
            </a:r>
            <a:r>
              <a:rPr dirty="0" sz="2300" spc="-100" b="0">
                <a:latin typeface="Comfortaa"/>
                <a:cs typeface="Comfortaa"/>
              </a:rPr>
              <a:t> </a:t>
            </a:r>
            <a:r>
              <a:rPr dirty="0" u="heavy" sz="2300" spc="-40" b="0">
                <a:uFill>
                  <a:solidFill>
                    <a:srgbClr val="000000"/>
                  </a:solidFill>
                </a:uFill>
                <a:latin typeface="Comfortaa"/>
                <a:cs typeface="Comfortaa"/>
                <a:hlinkClick r:id="rId4"/>
              </a:rPr>
              <a:t>https://www.terve</a:t>
            </a:r>
            <a:r>
              <a:rPr dirty="0" u="none" sz="2300" spc="-40" b="0">
                <a:latin typeface="Comfortaa"/>
                <a:cs typeface="Comfortaa"/>
                <a:hlinkClick r:id="rId4"/>
              </a:rPr>
              <a:t>y</a:t>
            </a:r>
            <a:r>
              <a:rPr dirty="0" u="heavy" sz="2300" spc="-40" b="0">
                <a:uFill>
                  <a:solidFill>
                    <a:srgbClr val="000000"/>
                  </a:solidFill>
                </a:uFill>
                <a:latin typeface="Comfortaa"/>
                <a:cs typeface="Comfortaa"/>
                <a:hlinkClick r:id="rId4"/>
              </a:rPr>
              <a:t>skir</a:t>
            </a:r>
            <a:r>
              <a:rPr dirty="0" u="none" sz="2300" spc="-40" b="0">
                <a:latin typeface="Comfortaa"/>
                <a:cs typeface="Comfortaa"/>
                <a:hlinkClick r:id="rId4"/>
              </a:rPr>
              <a:t>j</a:t>
            </a:r>
            <a:r>
              <a:rPr dirty="0" u="heavy" sz="2300" spc="-40" b="0">
                <a:uFill>
                  <a:solidFill>
                    <a:srgbClr val="000000"/>
                  </a:solidFill>
                </a:uFill>
                <a:latin typeface="Comfortaa"/>
                <a:cs typeface="Comfortaa"/>
                <a:hlinkClick r:id="rId4"/>
              </a:rPr>
              <a:t>asto.fi/dlk00618</a:t>
            </a:r>
            <a:endParaRPr sz="23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4089" y="698363"/>
            <a:ext cx="17321530" cy="8927465"/>
          </a:xfrm>
          <a:custGeom>
            <a:avLst/>
            <a:gdLst/>
            <a:ahLst/>
            <a:cxnLst/>
            <a:rect l="l" t="t" r="r" b="b"/>
            <a:pathLst>
              <a:path w="17321530" h="8927465">
                <a:moveTo>
                  <a:pt x="17321193" y="8927057"/>
                </a:moveTo>
                <a:lnTo>
                  <a:pt x="0" y="8927057"/>
                </a:lnTo>
                <a:lnTo>
                  <a:pt x="0" y="0"/>
                </a:lnTo>
                <a:lnTo>
                  <a:pt x="17321193" y="0"/>
                </a:lnTo>
                <a:lnTo>
                  <a:pt x="17321193" y="8927057"/>
                </a:lnTo>
                <a:close/>
              </a:path>
            </a:pathLst>
          </a:custGeom>
          <a:solidFill>
            <a:srgbClr val="E7C2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45"/>
              <a:t>LÄHTEET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2191395"/>
            <a:ext cx="85725" cy="8572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3619852"/>
            <a:ext cx="85725" cy="8572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5032311"/>
            <a:ext cx="85725" cy="8572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6425720"/>
            <a:ext cx="85725" cy="8572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7382195"/>
            <a:ext cx="85725" cy="8572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1202847" y="1913252"/>
            <a:ext cx="16059150" cy="7045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08305">
              <a:lnSpc>
                <a:spcPct val="130400"/>
              </a:lnSpc>
              <a:spcBef>
                <a:spcPts val="100"/>
              </a:spcBef>
            </a:pPr>
            <a:r>
              <a:rPr dirty="0" sz="2300" spc="105" b="0">
                <a:latin typeface="Comfortaa"/>
                <a:cs typeface="Comfortaa"/>
              </a:rPr>
              <a:t>Delman,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spc="80" b="0">
                <a:latin typeface="Comfortaa"/>
                <a:cs typeface="Comfortaa"/>
              </a:rPr>
              <a:t>D.,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Fabian,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C.,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Kimler,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B., </a:t>
            </a:r>
            <a:r>
              <a:rPr dirty="0" sz="2300" b="0">
                <a:latin typeface="Comfortaa"/>
                <a:cs typeface="Comfortaa"/>
              </a:rPr>
              <a:t>Yeh,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spc="229" b="0">
                <a:latin typeface="Comfortaa"/>
                <a:cs typeface="Comfortaa"/>
              </a:rPr>
              <a:t>H.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Petroff,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B.</a:t>
            </a:r>
            <a:r>
              <a:rPr dirty="0" sz="2300" spc="100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2015.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Effects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of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Flaxseed</a:t>
            </a:r>
            <a:r>
              <a:rPr dirty="0" sz="2300" spc="95" b="0">
                <a:latin typeface="Comfortaa"/>
                <a:cs typeface="Comfortaa"/>
              </a:rPr>
              <a:t> </a:t>
            </a:r>
            <a:r>
              <a:rPr dirty="0" sz="2300" spc="125" b="0">
                <a:latin typeface="Comfortaa"/>
                <a:cs typeface="Comfortaa"/>
              </a:rPr>
              <a:t>Lignan</a:t>
            </a:r>
            <a:r>
              <a:rPr dirty="0" sz="2300" spc="10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Secoisolariciresinol </a:t>
            </a:r>
            <a:r>
              <a:rPr dirty="0" sz="2300" spc="100" b="0">
                <a:latin typeface="Comfortaa"/>
                <a:cs typeface="Comfortaa"/>
              </a:rPr>
              <a:t>Diglucoside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45" b="0">
                <a:latin typeface="Comfortaa"/>
                <a:cs typeface="Comfortaa"/>
              </a:rPr>
              <a:t>on</a:t>
            </a:r>
            <a:r>
              <a:rPr dirty="0" sz="2300" spc="65" b="0">
                <a:latin typeface="Comfortaa"/>
                <a:cs typeface="Comfortaa"/>
              </a:rPr>
              <a:t> Preneoplastic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Biomarkers </a:t>
            </a:r>
            <a:r>
              <a:rPr dirty="0" sz="2300" b="0">
                <a:latin typeface="Comfortaa"/>
                <a:cs typeface="Comfortaa"/>
              </a:rPr>
              <a:t>of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Cancer </a:t>
            </a:r>
            <a:r>
              <a:rPr dirty="0" sz="2300" spc="55" b="0">
                <a:latin typeface="Comfortaa"/>
                <a:cs typeface="Comfortaa"/>
              </a:rPr>
              <a:t>Progression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in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14" b="0">
                <a:latin typeface="Comfortaa"/>
                <a:cs typeface="Comfortaa"/>
              </a:rPr>
              <a:t>a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114" b="0">
                <a:latin typeface="Comfortaa"/>
                <a:cs typeface="Comfortaa"/>
              </a:rPr>
              <a:t>Model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of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14" b="0">
                <a:latin typeface="Comfortaa"/>
                <a:cs typeface="Comfortaa"/>
              </a:rPr>
              <a:t>Simultaneous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Breast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35" b="0">
                <a:latin typeface="Comfortaa"/>
                <a:cs typeface="Comfortaa"/>
              </a:rPr>
              <a:t>and </a:t>
            </a:r>
            <a:r>
              <a:rPr dirty="0" sz="2300" spc="65" b="0">
                <a:latin typeface="Comfortaa"/>
                <a:cs typeface="Comfortaa"/>
              </a:rPr>
              <a:t>Ovarian </a:t>
            </a:r>
            <a:r>
              <a:rPr dirty="0" sz="2300" spc="60" b="0">
                <a:latin typeface="Comfortaa"/>
                <a:cs typeface="Comfortaa"/>
              </a:rPr>
              <a:t>Cancer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Development.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Nutrition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Cancer,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67(5),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45" b="0">
                <a:latin typeface="Comfortaa"/>
                <a:cs typeface="Comfortaa"/>
              </a:rPr>
              <a:t>857–864.</a:t>
            </a:r>
            <a:endParaRPr sz="2300">
              <a:latin typeface="Comfortaa"/>
              <a:cs typeface="Comfortaa"/>
            </a:endParaRPr>
          </a:p>
          <a:p>
            <a:pPr marL="12700" marR="5080">
              <a:lnSpc>
                <a:spcPct val="130400"/>
              </a:lnSpc>
              <a:spcBef>
                <a:spcPts val="450"/>
              </a:spcBef>
            </a:pPr>
            <a:r>
              <a:rPr dirty="0" sz="2300" spc="45" b="0">
                <a:latin typeface="Comfortaa"/>
                <a:cs typeface="Comfortaa"/>
              </a:rPr>
              <a:t>Iwasaki,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M.,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80" b="0">
                <a:latin typeface="Comfortaa"/>
                <a:cs typeface="Comfortaa"/>
              </a:rPr>
              <a:t>Mizusawa,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J.,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Kasuga,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Y.,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Yokoyama,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105" b="0">
                <a:latin typeface="Comfortaa"/>
                <a:cs typeface="Comfortaa"/>
              </a:rPr>
              <a:t>S.,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Onuma,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65" b="0">
                <a:latin typeface="Comfortaa"/>
                <a:cs typeface="Comfortaa"/>
              </a:rPr>
              <a:t>H.,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10" b="0">
                <a:latin typeface="Comfortaa"/>
                <a:cs typeface="Comfortaa"/>
              </a:rPr>
              <a:t>Nishimura,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165" b="0">
                <a:latin typeface="Comfortaa"/>
                <a:cs typeface="Comfortaa"/>
              </a:rPr>
              <a:t>H.,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10" b="0">
                <a:latin typeface="Comfortaa"/>
                <a:cs typeface="Comfortaa"/>
              </a:rPr>
              <a:t>Kusama,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R.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Tsugane,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S.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2014. </a:t>
            </a:r>
            <a:r>
              <a:rPr dirty="0" sz="2300" b="0">
                <a:latin typeface="Comfortaa"/>
                <a:cs typeface="Comfortaa"/>
              </a:rPr>
              <a:t>Green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Tea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25" b="0">
                <a:latin typeface="Comfortaa"/>
                <a:cs typeface="Comfortaa"/>
              </a:rPr>
              <a:t>Consumption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Breast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Cancer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Risk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in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80" b="0">
                <a:latin typeface="Comfortaa"/>
                <a:cs typeface="Comfortaa"/>
              </a:rPr>
              <a:t>Japanese</a:t>
            </a:r>
            <a:r>
              <a:rPr dirty="0" sz="2300" spc="65" b="0">
                <a:latin typeface="Comfortaa"/>
                <a:cs typeface="Comfortaa"/>
              </a:rPr>
              <a:t> Women: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A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Case-</a:t>
            </a:r>
            <a:r>
              <a:rPr dirty="0" sz="2300" spc="70" b="0">
                <a:latin typeface="Comfortaa"/>
                <a:cs typeface="Comfortaa"/>
              </a:rPr>
              <a:t>Control </a:t>
            </a:r>
            <a:r>
              <a:rPr dirty="0" sz="2300" spc="110" b="0">
                <a:latin typeface="Comfortaa"/>
                <a:cs typeface="Comfortaa"/>
              </a:rPr>
              <a:t>Study.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Nutrition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35" b="0">
                <a:latin typeface="Comfortaa"/>
                <a:cs typeface="Comfortaa"/>
              </a:rPr>
              <a:t>and </a:t>
            </a:r>
            <a:r>
              <a:rPr dirty="0" sz="2300" spc="55" b="0">
                <a:latin typeface="Comfortaa"/>
                <a:cs typeface="Comfortaa"/>
              </a:rPr>
              <a:t>Cancer,</a:t>
            </a:r>
            <a:r>
              <a:rPr dirty="0" sz="2300" spc="15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66(1),</a:t>
            </a:r>
            <a:r>
              <a:rPr dirty="0" sz="2300" spc="160" b="0">
                <a:latin typeface="Comfortaa"/>
                <a:cs typeface="Comfortaa"/>
              </a:rPr>
              <a:t> </a:t>
            </a:r>
            <a:r>
              <a:rPr dirty="0" sz="2300" spc="-10" b="0">
                <a:latin typeface="Comfortaa"/>
                <a:cs typeface="Comfortaa"/>
              </a:rPr>
              <a:t>57–67.</a:t>
            </a:r>
            <a:endParaRPr sz="2300">
              <a:latin typeface="Comfortaa"/>
              <a:cs typeface="Comfortaa"/>
            </a:endParaRPr>
          </a:p>
          <a:p>
            <a:pPr marL="12700" marR="810260">
              <a:lnSpc>
                <a:spcPct val="130400"/>
              </a:lnSpc>
              <a:spcBef>
                <a:spcPts val="320"/>
              </a:spcBef>
            </a:pPr>
            <a:r>
              <a:rPr dirty="0" sz="2300" spc="110" b="0">
                <a:latin typeface="Comfortaa"/>
                <a:cs typeface="Comfortaa"/>
              </a:rPr>
              <a:t>Chandran,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45" b="0">
                <a:latin typeface="Comfortaa"/>
                <a:cs typeface="Comfortaa"/>
              </a:rPr>
              <a:t>U.,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35" b="0">
                <a:latin typeface="Comfortaa"/>
                <a:cs typeface="Comfortaa"/>
              </a:rPr>
              <a:t>McCann,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105" b="0">
                <a:latin typeface="Comfortaa"/>
                <a:cs typeface="Comfortaa"/>
              </a:rPr>
              <a:t>S.,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Zirpoli,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G.,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Gong,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Z.,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Lin,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Y.,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75" b="0">
                <a:latin typeface="Comfortaa"/>
                <a:cs typeface="Comfortaa"/>
              </a:rPr>
              <a:t>Hong,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C.,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05" b="0">
                <a:latin typeface="Comfortaa"/>
                <a:cs typeface="Comfortaa"/>
              </a:rPr>
              <a:t>Ciupak,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G.,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Pawlish,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K.,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Ambrosone, </a:t>
            </a:r>
            <a:r>
              <a:rPr dirty="0" sz="2300" spc="50" b="0">
                <a:latin typeface="Comfortaa"/>
                <a:cs typeface="Comfortaa"/>
              </a:rPr>
              <a:t>C.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-50" b="0">
                <a:latin typeface="Comfortaa"/>
                <a:cs typeface="Comfortaa"/>
              </a:rPr>
              <a:t>&amp; </a:t>
            </a:r>
            <a:r>
              <a:rPr dirty="0" sz="2300" spc="95" b="0">
                <a:latin typeface="Comfortaa"/>
                <a:cs typeface="Comfortaa"/>
              </a:rPr>
              <a:t>Bandera,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E.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2014.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Intake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of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Energy-</a:t>
            </a:r>
            <a:r>
              <a:rPr dirty="0" sz="2300" spc="65" b="0">
                <a:latin typeface="Comfortaa"/>
                <a:cs typeface="Comfortaa"/>
              </a:rPr>
              <a:t>Dense</a:t>
            </a:r>
            <a:r>
              <a:rPr dirty="0" sz="2300" spc="75" b="0">
                <a:latin typeface="Comfortaa"/>
                <a:cs typeface="Comfortaa"/>
              </a:rPr>
              <a:t> Foods,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Fast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Foods, </a:t>
            </a:r>
            <a:r>
              <a:rPr dirty="0" sz="2300" spc="100" b="0">
                <a:latin typeface="Comfortaa"/>
                <a:cs typeface="Comfortaa"/>
              </a:rPr>
              <a:t>Sugary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Drinks,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Breast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Cancer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Risk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114" b="0">
                <a:latin typeface="Comfortaa"/>
                <a:cs typeface="Comfortaa"/>
              </a:rPr>
              <a:t>in </a:t>
            </a:r>
            <a:r>
              <a:rPr dirty="0" sz="2300" spc="45" b="0">
                <a:latin typeface="Comfortaa"/>
                <a:cs typeface="Comfortaa"/>
              </a:rPr>
              <a:t>African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American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European</a:t>
            </a:r>
            <a:r>
              <a:rPr dirty="0" sz="2300" spc="65" b="0">
                <a:latin typeface="Comfortaa"/>
                <a:cs typeface="Comfortaa"/>
              </a:rPr>
              <a:t> American </a:t>
            </a:r>
            <a:r>
              <a:rPr dirty="0" sz="2300" spc="70" b="0">
                <a:latin typeface="Comfortaa"/>
                <a:cs typeface="Comfortaa"/>
              </a:rPr>
              <a:t>Women.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Nutrition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Cancer,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66(7),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1187–1199.</a:t>
            </a:r>
            <a:endParaRPr sz="2300">
              <a:latin typeface="Comfortaa"/>
              <a:cs typeface="Comfortaa"/>
            </a:endParaRPr>
          </a:p>
          <a:p>
            <a:pPr marL="12700" marR="556895">
              <a:lnSpc>
                <a:spcPct val="130400"/>
              </a:lnSpc>
              <a:spcBef>
                <a:spcPts val="175"/>
              </a:spcBef>
            </a:pPr>
            <a:r>
              <a:rPr dirty="0" sz="2300" spc="95" b="0">
                <a:latin typeface="Comfortaa"/>
                <a:cs typeface="Comfortaa"/>
              </a:rPr>
              <a:t>Morimoto,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Y.,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Conroy,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105" b="0">
                <a:latin typeface="Comfortaa"/>
                <a:cs typeface="Comfortaa"/>
              </a:rPr>
              <a:t>S.,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114" b="0">
                <a:latin typeface="Comfortaa"/>
                <a:cs typeface="Comfortaa"/>
              </a:rPr>
              <a:t>Pagano,</a:t>
            </a:r>
            <a:r>
              <a:rPr dirty="0" sz="2300" spc="8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I.,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Isaki,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M.,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Franke,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A.,</a:t>
            </a:r>
            <a:r>
              <a:rPr dirty="0" sz="2300" spc="85" b="0">
                <a:latin typeface="Comfortaa"/>
                <a:cs typeface="Comfortaa"/>
              </a:rPr>
              <a:t> Nordt,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F.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Maskarinec,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G.</a:t>
            </a:r>
            <a:r>
              <a:rPr dirty="0" sz="2300" spc="85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2012.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85" b="0">
                <a:latin typeface="Comfortaa"/>
                <a:cs typeface="Comfortaa"/>
              </a:rPr>
              <a:t>Urinary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45" b="0">
                <a:latin typeface="Comfortaa"/>
                <a:cs typeface="Comfortaa"/>
              </a:rPr>
              <a:t>Estrogen </a:t>
            </a:r>
            <a:r>
              <a:rPr dirty="0" sz="2300" spc="70" b="0">
                <a:latin typeface="Comfortaa"/>
                <a:cs typeface="Comfortaa"/>
              </a:rPr>
              <a:t>Metabolites </a:t>
            </a:r>
            <a:r>
              <a:rPr dirty="0" sz="2300" spc="114" b="0">
                <a:latin typeface="Comfortaa"/>
                <a:cs typeface="Comfortaa"/>
              </a:rPr>
              <a:t>During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14" b="0">
                <a:latin typeface="Comfortaa"/>
                <a:cs typeface="Comfortaa"/>
              </a:rPr>
              <a:t>a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105" b="0">
                <a:latin typeface="Comfortaa"/>
                <a:cs typeface="Comfortaa"/>
              </a:rPr>
              <a:t>Randomized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30" b="0">
                <a:latin typeface="Comfortaa"/>
                <a:cs typeface="Comfortaa"/>
              </a:rPr>
              <a:t>Soy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Trial.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Nutrition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Cancer,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64(2),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40" b="0">
                <a:latin typeface="Comfortaa"/>
                <a:cs typeface="Comfortaa"/>
              </a:rPr>
              <a:t>307–314.</a:t>
            </a:r>
            <a:endParaRPr sz="2300">
              <a:latin typeface="Comfortaa"/>
              <a:cs typeface="Comfortaa"/>
            </a:endParaRPr>
          </a:p>
          <a:p>
            <a:pPr marL="12700" marR="14604">
              <a:lnSpc>
                <a:spcPct val="130400"/>
              </a:lnSpc>
              <a:spcBef>
                <a:spcPts val="330"/>
              </a:spcBef>
              <a:tabLst>
                <a:tab pos="5102225" algn="l"/>
              </a:tabLst>
            </a:pPr>
            <a:r>
              <a:rPr dirty="0" sz="2300" spc="60" b="0">
                <a:latin typeface="Comfortaa"/>
                <a:cs typeface="Comfortaa"/>
              </a:rPr>
              <a:t>Debras,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C.,</a:t>
            </a:r>
            <a:r>
              <a:rPr dirty="0" sz="2300" spc="85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Chazelas,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E.,</a:t>
            </a:r>
            <a:r>
              <a:rPr dirty="0" sz="2300" spc="85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Srour,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B.,</a:t>
            </a:r>
            <a:r>
              <a:rPr dirty="0" sz="2300" b="0">
                <a:latin typeface="Comfortaa"/>
                <a:cs typeface="Comfortaa"/>
              </a:rPr>
              <a:t>	Kesse-</a:t>
            </a:r>
            <a:r>
              <a:rPr dirty="0" sz="2300" spc="65" b="0">
                <a:latin typeface="Comfortaa"/>
                <a:cs typeface="Comfortaa"/>
              </a:rPr>
              <a:t>Guyot,</a:t>
            </a:r>
            <a:r>
              <a:rPr dirty="0" sz="2300" spc="12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E.,</a:t>
            </a:r>
            <a:r>
              <a:rPr dirty="0" sz="2300" spc="125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Julia,</a:t>
            </a:r>
            <a:r>
              <a:rPr dirty="0" sz="2300" spc="12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C.,</a:t>
            </a:r>
            <a:r>
              <a:rPr dirty="0" sz="2300" spc="12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Zelek,</a:t>
            </a:r>
            <a:r>
              <a:rPr dirty="0" sz="2300" spc="12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L.,</a:t>
            </a:r>
            <a:r>
              <a:rPr dirty="0" sz="2300" spc="12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Agaësse,</a:t>
            </a:r>
            <a:r>
              <a:rPr dirty="0" sz="2300" spc="12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C.,</a:t>
            </a:r>
            <a:r>
              <a:rPr dirty="0" sz="2300" spc="125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Druesne-</a:t>
            </a:r>
            <a:r>
              <a:rPr dirty="0" sz="2300" spc="75" b="0">
                <a:latin typeface="Comfortaa"/>
                <a:cs typeface="Comfortaa"/>
              </a:rPr>
              <a:t>Pecollo,</a:t>
            </a:r>
            <a:r>
              <a:rPr dirty="0" sz="2300" spc="125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N.,</a:t>
            </a:r>
            <a:r>
              <a:rPr dirty="0" sz="2300" spc="125" b="0">
                <a:latin typeface="Comfortaa"/>
                <a:cs typeface="Comfortaa"/>
              </a:rPr>
              <a:t> </a:t>
            </a:r>
            <a:r>
              <a:rPr dirty="0" sz="2300" spc="85" b="0">
                <a:latin typeface="Comfortaa"/>
                <a:cs typeface="Comfortaa"/>
              </a:rPr>
              <a:t>Galan, </a:t>
            </a:r>
            <a:r>
              <a:rPr dirty="0" sz="2300" spc="65" b="0">
                <a:latin typeface="Comfortaa"/>
                <a:cs typeface="Comfortaa"/>
              </a:rPr>
              <a:t>P.,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Hercberg,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85" b="0">
                <a:latin typeface="Comfortaa"/>
                <a:cs typeface="Comfortaa"/>
              </a:rPr>
              <a:t>S.,Latino-</a:t>
            </a:r>
            <a:r>
              <a:rPr dirty="0" sz="2300" spc="50" b="0">
                <a:latin typeface="Comfortaa"/>
                <a:cs typeface="Comfortaa"/>
              </a:rPr>
              <a:t>Martel,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P.,</a:t>
            </a:r>
            <a:r>
              <a:rPr dirty="0" sz="2300" spc="80" b="0">
                <a:latin typeface="Comfortaa"/>
                <a:cs typeface="Comfortaa"/>
              </a:rPr>
              <a:t> Deschasaux, </a:t>
            </a:r>
            <a:r>
              <a:rPr dirty="0" sz="2300" spc="140" b="0">
                <a:latin typeface="Comfortaa"/>
                <a:cs typeface="Comfortaa"/>
              </a:rPr>
              <a:t>M.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Touvier,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M.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2020.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Total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120" b="0">
                <a:latin typeface="Comfortaa"/>
                <a:cs typeface="Comfortaa"/>
              </a:rPr>
              <a:t>added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sugar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intakes,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sugar </a:t>
            </a:r>
            <a:r>
              <a:rPr dirty="0" sz="2300" b="0">
                <a:latin typeface="Comfortaa"/>
                <a:cs typeface="Comfortaa"/>
              </a:rPr>
              <a:t>types,</a:t>
            </a:r>
            <a:r>
              <a:rPr dirty="0" sz="2300" spc="135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14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cancer</a:t>
            </a:r>
            <a:r>
              <a:rPr dirty="0" sz="2300" spc="14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risk:</a:t>
            </a:r>
            <a:r>
              <a:rPr dirty="0" sz="2300" spc="13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results</a:t>
            </a:r>
            <a:r>
              <a:rPr dirty="0" sz="2300" spc="14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from</a:t>
            </a:r>
            <a:r>
              <a:rPr dirty="0" sz="2300" spc="14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the</a:t>
            </a:r>
            <a:r>
              <a:rPr dirty="0" sz="2300" spc="14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prospective</a:t>
            </a:r>
            <a:r>
              <a:rPr dirty="0" sz="2300" spc="135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NutriNet-</a:t>
            </a:r>
            <a:r>
              <a:rPr dirty="0" sz="2300" spc="105" b="0">
                <a:latin typeface="Comfortaa"/>
                <a:cs typeface="Comfortaa"/>
              </a:rPr>
              <a:t>Santé</a:t>
            </a:r>
            <a:r>
              <a:rPr dirty="0" sz="2300" spc="14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cohort.</a:t>
            </a:r>
            <a:r>
              <a:rPr dirty="0" sz="2300" spc="14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American</a:t>
            </a:r>
            <a:r>
              <a:rPr dirty="0" sz="2300" spc="140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Journal</a:t>
            </a:r>
            <a:r>
              <a:rPr dirty="0" sz="2300" spc="13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of</a:t>
            </a:r>
            <a:r>
              <a:rPr dirty="0" sz="2300" spc="140" b="0">
                <a:latin typeface="Comfortaa"/>
                <a:cs typeface="Comfortaa"/>
              </a:rPr>
              <a:t> </a:t>
            </a:r>
            <a:r>
              <a:rPr dirty="0" sz="2300" spc="90" b="0">
                <a:latin typeface="Comfortaa"/>
                <a:cs typeface="Comfortaa"/>
              </a:rPr>
              <a:t>Clinical Nutrition,</a:t>
            </a:r>
            <a:r>
              <a:rPr dirty="0" sz="2300" spc="10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2020;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spc="125" b="0">
                <a:latin typeface="Comfortaa"/>
                <a:cs typeface="Comfortaa"/>
              </a:rPr>
              <a:t>112,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1267–1279.</a:t>
            </a:r>
            <a:endParaRPr sz="23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4089" y="698364"/>
            <a:ext cx="17321530" cy="8927465"/>
          </a:xfrm>
          <a:custGeom>
            <a:avLst/>
            <a:gdLst/>
            <a:ahLst/>
            <a:cxnLst/>
            <a:rect l="l" t="t" r="r" b="b"/>
            <a:pathLst>
              <a:path w="17321530" h="8927465">
                <a:moveTo>
                  <a:pt x="17321193" y="8927057"/>
                </a:moveTo>
                <a:lnTo>
                  <a:pt x="0" y="8927057"/>
                </a:lnTo>
                <a:lnTo>
                  <a:pt x="0" y="0"/>
                </a:lnTo>
                <a:lnTo>
                  <a:pt x="17321193" y="0"/>
                </a:lnTo>
                <a:lnTo>
                  <a:pt x="17321193" y="8927057"/>
                </a:lnTo>
                <a:close/>
              </a:path>
            </a:pathLst>
          </a:custGeom>
          <a:solidFill>
            <a:srgbClr val="E7C2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45"/>
              <a:t>LÄHTEET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2191395"/>
            <a:ext cx="85725" cy="8572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3651904"/>
            <a:ext cx="85725" cy="8572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5648197"/>
            <a:ext cx="85725" cy="8572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7069018"/>
            <a:ext cx="85725" cy="8572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231" y="7526218"/>
            <a:ext cx="85725" cy="8572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1202847" y="1913252"/>
            <a:ext cx="16020415" cy="6275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0400"/>
              </a:lnSpc>
              <a:spcBef>
                <a:spcPts val="100"/>
              </a:spcBef>
            </a:pPr>
            <a:r>
              <a:rPr dirty="0" sz="2300" spc="75" b="0">
                <a:latin typeface="Comfortaa"/>
                <a:cs typeface="Comfortaa"/>
              </a:rPr>
              <a:t>Wiggins, </a:t>
            </a:r>
            <a:r>
              <a:rPr dirty="0" sz="2300" b="0">
                <a:latin typeface="Comfortaa"/>
                <a:cs typeface="Comfortaa"/>
              </a:rPr>
              <a:t>A.,</a:t>
            </a:r>
            <a:r>
              <a:rPr dirty="0" sz="2300" spc="75" b="0">
                <a:latin typeface="Comfortaa"/>
                <a:cs typeface="Comfortaa"/>
              </a:rPr>
              <a:t> Kharotia, </a:t>
            </a:r>
            <a:r>
              <a:rPr dirty="0" sz="2300" spc="105" b="0">
                <a:latin typeface="Comfortaa"/>
                <a:cs typeface="Comfortaa"/>
              </a:rPr>
              <a:t>S.,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120" b="0">
                <a:latin typeface="Comfortaa"/>
                <a:cs typeface="Comfortaa"/>
              </a:rPr>
              <a:t>Mason,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J.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110" b="0">
                <a:latin typeface="Comfortaa"/>
                <a:cs typeface="Comfortaa"/>
              </a:rPr>
              <a:t>Thompson,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200" b="0">
                <a:latin typeface="Comfortaa"/>
                <a:cs typeface="Comfortaa"/>
              </a:rPr>
              <a:t>U.</a:t>
            </a:r>
            <a:r>
              <a:rPr dirty="0" sz="2300" spc="75" b="0">
                <a:latin typeface="Comfortaa"/>
                <a:cs typeface="Comfortaa"/>
              </a:rPr>
              <a:t> 2015. </a:t>
            </a:r>
            <a:r>
              <a:rPr dirty="0" sz="2300" b="0">
                <a:latin typeface="Comfortaa"/>
                <a:cs typeface="Comfortaa"/>
              </a:rPr>
              <a:t>a-</a:t>
            </a:r>
            <a:r>
              <a:rPr dirty="0" sz="2300" spc="95" b="0">
                <a:latin typeface="Comfortaa"/>
                <a:cs typeface="Comfortaa"/>
              </a:rPr>
              <a:t>Linolenic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90" b="0">
                <a:latin typeface="Comfortaa"/>
                <a:cs typeface="Comfortaa"/>
              </a:rPr>
              <a:t>Acid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Reduces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Growth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of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145" b="0">
                <a:latin typeface="Comfortaa"/>
                <a:cs typeface="Comfortaa"/>
              </a:rPr>
              <a:t>Both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-10" b="0">
                <a:latin typeface="Comfortaa"/>
                <a:cs typeface="Comfortaa"/>
              </a:rPr>
              <a:t>Triple </a:t>
            </a:r>
            <a:r>
              <a:rPr dirty="0" sz="2300" spc="50" b="0">
                <a:latin typeface="Comfortaa"/>
                <a:cs typeface="Comfortaa"/>
              </a:rPr>
              <a:t>Negative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30" b="0">
                <a:latin typeface="Comfortaa"/>
                <a:cs typeface="Comfortaa"/>
              </a:rPr>
              <a:t>Luminal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Breast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Cancer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Cells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in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210" b="0">
                <a:latin typeface="Comfortaa"/>
                <a:cs typeface="Comfortaa"/>
              </a:rPr>
              <a:t>High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Low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Estrogen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Environments. </a:t>
            </a:r>
            <a:r>
              <a:rPr dirty="0" sz="2300" spc="95" b="0">
                <a:latin typeface="Comfortaa"/>
                <a:cs typeface="Comfortaa"/>
              </a:rPr>
              <a:t>Nutrition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45" b="0">
                <a:latin typeface="Comfortaa"/>
                <a:cs typeface="Comfortaa"/>
              </a:rPr>
              <a:t>Cancer, </a:t>
            </a:r>
            <a:r>
              <a:rPr dirty="0" sz="2300" b="0">
                <a:latin typeface="Comfortaa"/>
                <a:cs typeface="Comfortaa"/>
              </a:rPr>
              <a:t>67(6),</a:t>
            </a:r>
            <a:r>
              <a:rPr dirty="0" sz="2300" spc="125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1001–1009.</a:t>
            </a:r>
            <a:endParaRPr sz="2300">
              <a:latin typeface="Comfortaa"/>
              <a:cs typeface="Comfortaa"/>
            </a:endParaRPr>
          </a:p>
          <a:p>
            <a:pPr marL="12700" marR="187325">
              <a:lnSpc>
                <a:spcPct val="130400"/>
              </a:lnSpc>
              <a:spcBef>
                <a:spcPts val="700"/>
              </a:spcBef>
              <a:tabLst>
                <a:tab pos="4760595" algn="l"/>
              </a:tabLst>
            </a:pPr>
            <a:r>
              <a:rPr dirty="0" sz="2300" spc="50" b="0">
                <a:latin typeface="Comfortaa"/>
                <a:cs typeface="Comfortaa"/>
              </a:rPr>
              <a:t>Lewandowska,</a:t>
            </a:r>
            <a:r>
              <a:rPr dirty="0" sz="2300" spc="160" b="0">
                <a:latin typeface="Comfortaa"/>
                <a:cs typeface="Comfortaa"/>
              </a:rPr>
              <a:t> </a:t>
            </a:r>
            <a:r>
              <a:rPr dirty="0" sz="2300" spc="145" b="0">
                <a:latin typeface="Comfortaa"/>
                <a:cs typeface="Comfortaa"/>
              </a:rPr>
              <a:t>U.,</a:t>
            </a:r>
            <a:r>
              <a:rPr dirty="0" sz="2300" spc="16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Szewczyk,</a:t>
            </a:r>
            <a:r>
              <a:rPr dirty="0" sz="2300" spc="165" b="0">
                <a:latin typeface="Comfortaa"/>
                <a:cs typeface="Comfortaa"/>
              </a:rPr>
              <a:t> </a:t>
            </a:r>
            <a:r>
              <a:rPr dirty="0" sz="2300" spc="30" b="0">
                <a:latin typeface="Comfortaa"/>
                <a:cs typeface="Comfortaa"/>
              </a:rPr>
              <a:t>K.,</a:t>
            </a:r>
            <a:r>
              <a:rPr dirty="0" sz="2300" b="0">
                <a:latin typeface="Comfortaa"/>
                <a:cs typeface="Comfortaa"/>
              </a:rPr>
              <a:t>	Owczarek,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K.,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105" b="0">
                <a:latin typeface="Comfortaa"/>
                <a:cs typeface="Comfortaa"/>
              </a:rPr>
              <a:t>Hrabec,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Z.,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Podsedek,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A.,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80" b="0">
                <a:latin typeface="Comfortaa"/>
                <a:cs typeface="Comfortaa"/>
              </a:rPr>
              <a:t>Sosnowska, </a:t>
            </a:r>
            <a:r>
              <a:rPr dirty="0" sz="2300" spc="105" b="0">
                <a:latin typeface="Comfortaa"/>
                <a:cs typeface="Comfortaa"/>
              </a:rPr>
              <a:t>D.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105" b="0">
                <a:latin typeface="Comfortaa"/>
                <a:cs typeface="Comfortaa"/>
              </a:rPr>
              <a:t>Hrabec,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E.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2013. </a:t>
            </a:r>
            <a:r>
              <a:rPr dirty="0" sz="2300" spc="95" b="0">
                <a:latin typeface="Comfortaa"/>
                <a:cs typeface="Comfortaa"/>
              </a:rPr>
              <a:t>Procyanidins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from</a:t>
            </a:r>
            <a:r>
              <a:rPr dirty="0" sz="2300" spc="114" b="0">
                <a:latin typeface="Comfortaa"/>
                <a:cs typeface="Comfortaa"/>
              </a:rPr>
              <a:t> </a:t>
            </a:r>
            <a:r>
              <a:rPr dirty="0" sz="2300" spc="80" b="0">
                <a:latin typeface="Comfortaa"/>
                <a:cs typeface="Comfortaa"/>
              </a:rPr>
              <a:t>Evening</a:t>
            </a:r>
            <a:r>
              <a:rPr dirty="0" sz="2300" spc="114" b="0">
                <a:latin typeface="Comfortaa"/>
                <a:cs typeface="Comfortaa"/>
              </a:rPr>
              <a:t> </a:t>
            </a:r>
            <a:r>
              <a:rPr dirty="0" sz="2300" spc="45" b="0">
                <a:latin typeface="Comfortaa"/>
                <a:cs typeface="Comfortaa"/>
              </a:rPr>
              <a:t>Primrose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spc="45" b="0">
                <a:latin typeface="Comfortaa"/>
                <a:cs typeface="Comfortaa"/>
              </a:rPr>
              <a:t>(Oenothera</a:t>
            </a:r>
            <a:r>
              <a:rPr dirty="0" sz="2300" spc="114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paradoxa)</a:t>
            </a:r>
            <a:r>
              <a:rPr dirty="0" sz="2300" spc="114" b="0">
                <a:latin typeface="Comfortaa"/>
                <a:cs typeface="Comfortaa"/>
              </a:rPr>
              <a:t> </a:t>
            </a:r>
            <a:r>
              <a:rPr dirty="0" sz="2300" spc="45" b="0">
                <a:latin typeface="Comfortaa"/>
                <a:cs typeface="Comfortaa"/>
              </a:rPr>
              <a:t>Defatted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spc="80" b="0">
                <a:latin typeface="Comfortaa"/>
                <a:cs typeface="Comfortaa"/>
              </a:rPr>
              <a:t>Seeds</a:t>
            </a:r>
            <a:r>
              <a:rPr dirty="0" sz="2300" spc="114" b="0">
                <a:latin typeface="Comfortaa"/>
                <a:cs typeface="Comfortaa"/>
              </a:rPr>
              <a:t> Inhibit </a:t>
            </a:r>
            <a:r>
              <a:rPr dirty="0" sz="2300" b="0">
                <a:latin typeface="Comfortaa"/>
                <a:cs typeface="Comfortaa"/>
              </a:rPr>
              <a:t>Invasiveness</a:t>
            </a:r>
            <a:r>
              <a:rPr dirty="0" sz="2300" spc="11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of</a:t>
            </a:r>
            <a:r>
              <a:rPr dirty="0" sz="2300" spc="114" b="0">
                <a:latin typeface="Comfortaa"/>
                <a:cs typeface="Comfortaa"/>
              </a:rPr>
              <a:t> </a:t>
            </a:r>
            <a:r>
              <a:rPr dirty="0" sz="2300" spc="40" b="0">
                <a:latin typeface="Comfortaa"/>
                <a:cs typeface="Comfortaa"/>
              </a:rPr>
              <a:t>Breast </a:t>
            </a:r>
            <a:r>
              <a:rPr dirty="0" sz="2300" spc="60" b="0">
                <a:latin typeface="Comfortaa"/>
                <a:cs typeface="Comfortaa"/>
              </a:rPr>
              <a:t>Cancer</a:t>
            </a:r>
            <a:r>
              <a:rPr dirty="0" sz="2300" spc="8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Cells</a:t>
            </a:r>
            <a:r>
              <a:rPr dirty="0" sz="2300" spc="90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90" b="0">
                <a:latin typeface="Comfortaa"/>
                <a:cs typeface="Comfortaa"/>
              </a:rPr>
              <a:t> </a:t>
            </a:r>
            <a:r>
              <a:rPr dirty="0" sz="2300" spc="110" b="0">
                <a:latin typeface="Comfortaa"/>
                <a:cs typeface="Comfortaa"/>
              </a:rPr>
              <a:t>Modulate</a:t>
            </a:r>
            <a:r>
              <a:rPr dirty="0" sz="2300" spc="9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the</a:t>
            </a:r>
            <a:r>
              <a:rPr dirty="0" sz="2300" spc="9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Expression</a:t>
            </a:r>
            <a:r>
              <a:rPr dirty="0" sz="2300" spc="9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of</a:t>
            </a:r>
            <a:r>
              <a:rPr dirty="0" sz="2300" spc="9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Selected</a:t>
            </a:r>
            <a:r>
              <a:rPr dirty="0" sz="2300" spc="8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Genes</a:t>
            </a:r>
            <a:r>
              <a:rPr dirty="0" sz="2300" spc="90" b="0">
                <a:latin typeface="Comfortaa"/>
                <a:cs typeface="Comfortaa"/>
              </a:rPr>
              <a:t> </a:t>
            </a:r>
            <a:r>
              <a:rPr dirty="0" sz="2300" spc="45" b="0">
                <a:latin typeface="Comfortaa"/>
                <a:cs typeface="Comfortaa"/>
              </a:rPr>
              <a:t>Involved</a:t>
            </a:r>
            <a:r>
              <a:rPr dirty="0" sz="2300" spc="90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in</a:t>
            </a:r>
            <a:r>
              <a:rPr dirty="0" sz="2300" spc="9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Angiogenesis,</a:t>
            </a:r>
            <a:r>
              <a:rPr dirty="0" sz="2300" spc="9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Metastasis,</a:t>
            </a:r>
            <a:r>
              <a:rPr dirty="0" sz="2300" spc="90" b="0">
                <a:latin typeface="Comfortaa"/>
                <a:cs typeface="Comfortaa"/>
              </a:rPr>
              <a:t> </a:t>
            </a:r>
            <a:r>
              <a:rPr dirty="0" sz="2300" spc="135" b="0">
                <a:latin typeface="Comfortaa"/>
                <a:cs typeface="Comfortaa"/>
              </a:rPr>
              <a:t>and </a:t>
            </a:r>
            <a:r>
              <a:rPr dirty="0" sz="2300" spc="75" b="0">
                <a:latin typeface="Comfortaa"/>
                <a:cs typeface="Comfortaa"/>
              </a:rPr>
              <a:t>Apoptosis. </a:t>
            </a:r>
            <a:r>
              <a:rPr dirty="0" sz="2300" spc="95" b="0">
                <a:latin typeface="Comfortaa"/>
                <a:cs typeface="Comfortaa"/>
              </a:rPr>
              <a:t>Nutrition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Cancer,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65(8),</a:t>
            </a:r>
            <a:r>
              <a:rPr dirty="0" sz="2300" spc="80" b="0">
                <a:latin typeface="Comfortaa"/>
                <a:cs typeface="Comfortaa"/>
              </a:rPr>
              <a:t> </a:t>
            </a:r>
            <a:r>
              <a:rPr dirty="0" sz="2300" spc="90" b="0">
                <a:latin typeface="Comfortaa"/>
                <a:cs typeface="Comfortaa"/>
              </a:rPr>
              <a:t>1219–1231.</a:t>
            </a:r>
            <a:endParaRPr sz="2300">
              <a:latin typeface="Comfortaa"/>
              <a:cs typeface="Comfortaa"/>
            </a:endParaRPr>
          </a:p>
          <a:p>
            <a:pPr marL="12700" marR="346710">
              <a:lnSpc>
                <a:spcPct val="130400"/>
              </a:lnSpc>
              <a:spcBef>
                <a:spcPts val="1320"/>
              </a:spcBef>
            </a:pPr>
            <a:r>
              <a:rPr dirty="0" sz="2300" spc="80" b="0">
                <a:latin typeface="Comfortaa"/>
                <a:cs typeface="Comfortaa"/>
              </a:rPr>
              <a:t>Wang,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Y.,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Gapstur,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05" b="0">
                <a:latin typeface="Comfortaa"/>
                <a:cs typeface="Comfortaa"/>
              </a:rPr>
              <a:t>S.,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Gaudet,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M.,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Furtado,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J.,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105" b="0">
                <a:latin typeface="Comfortaa"/>
                <a:cs typeface="Comfortaa"/>
              </a:rPr>
              <a:t>Campos,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229" b="0">
                <a:latin typeface="Comfortaa"/>
                <a:cs typeface="Comfortaa"/>
              </a:rPr>
              <a:t>H.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25" b="0">
                <a:latin typeface="Comfortaa"/>
                <a:cs typeface="Comfortaa"/>
              </a:rPr>
              <a:t>McCullough,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M.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75" b="0">
                <a:latin typeface="Comfortaa"/>
                <a:cs typeface="Comfortaa"/>
              </a:rPr>
              <a:t>2015.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110" b="0">
                <a:latin typeface="Comfortaa"/>
                <a:cs typeface="Comfortaa"/>
              </a:rPr>
              <a:t>Plasma</a:t>
            </a:r>
            <a:r>
              <a:rPr dirty="0" sz="2300" spc="60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carotenoids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135" b="0">
                <a:latin typeface="Comfortaa"/>
                <a:cs typeface="Comfortaa"/>
              </a:rPr>
              <a:t>and </a:t>
            </a:r>
            <a:r>
              <a:rPr dirty="0" sz="2300" b="0">
                <a:latin typeface="Comfortaa"/>
                <a:cs typeface="Comfortaa"/>
              </a:rPr>
              <a:t>breast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cancer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risk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in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the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Cancer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45" b="0">
                <a:latin typeface="Comfortaa"/>
                <a:cs typeface="Comfortaa"/>
              </a:rPr>
              <a:t>Prevention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30" b="0">
                <a:latin typeface="Comfortaa"/>
                <a:cs typeface="Comfortaa"/>
              </a:rPr>
              <a:t>Study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II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Nutrition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Cohort.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Cancer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Causes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70" b="0">
                <a:latin typeface="Comfortaa"/>
                <a:cs typeface="Comfortaa"/>
              </a:rPr>
              <a:t>Control </a:t>
            </a:r>
            <a:r>
              <a:rPr dirty="0" sz="2300" spc="-10" b="0">
                <a:latin typeface="Comfortaa"/>
                <a:cs typeface="Comfortaa"/>
              </a:rPr>
              <a:t>(2015) </a:t>
            </a:r>
            <a:r>
              <a:rPr dirty="0" sz="2300" spc="45" b="0">
                <a:latin typeface="Comfortaa"/>
                <a:cs typeface="Comfortaa"/>
              </a:rPr>
              <a:t>26:1233–1244.</a:t>
            </a:r>
            <a:endParaRPr sz="2300">
              <a:latin typeface="Comfortaa"/>
              <a:cs typeface="Comfortaa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dirty="0" sz="2300" spc="85" b="0">
                <a:latin typeface="Comfortaa"/>
                <a:cs typeface="Comfortaa"/>
              </a:rPr>
              <a:t>Messina,</a:t>
            </a:r>
            <a:r>
              <a:rPr dirty="0" sz="2300" spc="65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M.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&amp;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85" b="0">
                <a:latin typeface="Comfortaa"/>
                <a:cs typeface="Comfortaa"/>
              </a:rPr>
              <a:t>Messina,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V.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2013. </a:t>
            </a:r>
            <a:r>
              <a:rPr dirty="0" sz="2300" spc="85" b="0">
                <a:latin typeface="Comfortaa"/>
                <a:cs typeface="Comfortaa"/>
              </a:rPr>
              <a:t>Exploring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the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Soyfood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Controversy.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Nutrition</a:t>
            </a:r>
            <a:r>
              <a:rPr dirty="0" sz="2300" spc="70" b="0">
                <a:latin typeface="Comfortaa"/>
                <a:cs typeface="Comfortaa"/>
              </a:rPr>
              <a:t> Today</a:t>
            </a:r>
            <a:r>
              <a:rPr dirty="0" sz="2300" spc="65" b="0">
                <a:latin typeface="Comfortaa"/>
                <a:cs typeface="Comfortaa"/>
              </a:rPr>
              <a:t> 48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(2),</a:t>
            </a:r>
            <a:r>
              <a:rPr dirty="0" sz="2300" spc="70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68-</a:t>
            </a:r>
            <a:r>
              <a:rPr dirty="0" sz="2300" spc="25" b="0">
                <a:latin typeface="Comfortaa"/>
                <a:cs typeface="Comfortaa"/>
              </a:rPr>
              <a:t>75.</a:t>
            </a:r>
            <a:endParaRPr sz="2300">
              <a:latin typeface="Comfortaa"/>
              <a:cs typeface="Comfortaa"/>
            </a:endParaRPr>
          </a:p>
          <a:p>
            <a:pPr marL="12700" marR="291465">
              <a:lnSpc>
                <a:spcPct val="130400"/>
              </a:lnSpc>
            </a:pPr>
            <a:r>
              <a:rPr dirty="0" sz="2300" spc="75" b="0">
                <a:latin typeface="Comfortaa"/>
                <a:cs typeface="Comfortaa"/>
              </a:rPr>
              <a:t>2015.</a:t>
            </a:r>
            <a:r>
              <a:rPr dirty="0" sz="2300" spc="50" b="0">
                <a:latin typeface="Comfortaa"/>
                <a:cs typeface="Comfortaa"/>
              </a:rPr>
              <a:t> </a:t>
            </a:r>
            <a:r>
              <a:rPr dirty="0" sz="2300" spc="95" b="0">
                <a:latin typeface="Comfortaa"/>
                <a:cs typeface="Comfortaa"/>
              </a:rPr>
              <a:t>Vitamin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210" b="0">
                <a:latin typeface="Comfortaa"/>
                <a:cs typeface="Comfortaa"/>
              </a:rPr>
              <a:t>D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105" b="0">
                <a:latin typeface="Comfortaa"/>
                <a:cs typeface="Comfortaa"/>
              </a:rPr>
              <a:t>Status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and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Risk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of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Breast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Cancer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140" b="0">
                <a:latin typeface="Comfortaa"/>
                <a:cs typeface="Comfortaa"/>
              </a:rPr>
              <a:t>in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90" b="0">
                <a:latin typeface="Comfortaa"/>
                <a:cs typeface="Comfortaa"/>
              </a:rPr>
              <a:t>Iranian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65" b="0">
                <a:latin typeface="Comfortaa"/>
                <a:cs typeface="Comfortaa"/>
              </a:rPr>
              <a:t>Women: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A</a:t>
            </a:r>
            <a:r>
              <a:rPr dirty="0" sz="2300" spc="50" b="0">
                <a:latin typeface="Comfortaa"/>
                <a:cs typeface="Comfortaa"/>
              </a:rPr>
              <a:t> </a:t>
            </a:r>
            <a:r>
              <a:rPr dirty="0" sz="2300" spc="55" b="0">
                <a:latin typeface="Comfortaa"/>
                <a:cs typeface="Comfortaa"/>
              </a:rPr>
              <a:t>Case–Control </a:t>
            </a:r>
            <a:r>
              <a:rPr dirty="0" sz="2300" spc="110" b="0">
                <a:latin typeface="Comfortaa"/>
                <a:cs typeface="Comfortaa"/>
              </a:rPr>
              <a:t>Study.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100" b="0">
                <a:latin typeface="Comfortaa"/>
                <a:cs typeface="Comfortaa"/>
              </a:rPr>
              <a:t>Journal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of</a:t>
            </a:r>
            <a:r>
              <a:rPr dirty="0" sz="2300" spc="55" b="0">
                <a:latin typeface="Comfortaa"/>
                <a:cs typeface="Comfortaa"/>
              </a:rPr>
              <a:t> </a:t>
            </a:r>
            <a:r>
              <a:rPr dirty="0" sz="2300" spc="25" b="0">
                <a:latin typeface="Comfortaa"/>
                <a:cs typeface="Comfortaa"/>
              </a:rPr>
              <a:t>the </a:t>
            </a:r>
            <a:r>
              <a:rPr dirty="0" sz="2300" spc="65" b="0">
                <a:latin typeface="Comfortaa"/>
                <a:cs typeface="Comfortaa"/>
              </a:rPr>
              <a:t>American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50" b="0">
                <a:latin typeface="Comfortaa"/>
                <a:cs typeface="Comfortaa"/>
              </a:rPr>
              <a:t>College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of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85" b="0">
                <a:latin typeface="Comfortaa"/>
                <a:cs typeface="Comfortaa"/>
              </a:rPr>
              <a:t>Nutrition.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114" b="0">
                <a:latin typeface="Comfortaa"/>
                <a:cs typeface="Comfortaa"/>
              </a:rPr>
              <a:t>Published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85" b="0">
                <a:latin typeface="Comfortaa"/>
                <a:cs typeface="Comfortaa"/>
              </a:rPr>
              <a:t>online: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b="0">
                <a:latin typeface="Comfortaa"/>
                <a:cs typeface="Comfortaa"/>
              </a:rPr>
              <a:t>22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160" b="0">
                <a:latin typeface="Comfortaa"/>
                <a:cs typeface="Comfortaa"/>
              </a:rPr>
              <a:t>Jun</a:t>
            </a:r>
            <a:r>
              <a:rPr dirty="0" sz="2300" spc="75" b="0">
                <a:latin typeface="Comfortaa"/>
                <a:cs typeface="Comfortaa"/>
              </a:rPr>
              <a:t> </a:t>
            </a:r>
            <a:r>
              <a:rPr dirty="0" sz="2300" spc="60" b="0">
                <a:latin typeface="Comfortaa"/>
                <a:cs typeface="Comfortaa"/>
              </a:rPr>
              <a:t>2016.</a:t>
            </a:r>
            <a:endParaRPr sz="23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53428" y="1911609"/>
            <a:ext cx="17762220" cy="6401435"/>
          </a:xfrm>
          <a:custGeom>
            <a:avLst/>
            <a:gdLst/>
            <a:ahLst/>
            <a:cxnLst/>
            <a:rect l="l" t="t" r="r" b="b"/>
            <a:pathLst>
              <a:path w="17762220" h="6401434">
                <a:moveTo>
                  <a:pt x="17761778" y="6401325"/>
                </a:moveTo>
                <a:lnTo>
                  <a:pt x="0" y="6401325"/>
                </a:lnTo>
                <a:lnTo>
                  <a:pt x="0" y="0"/>
                </a:lnTo>
                <a:lnTo>
                  <a:pt x="17761778" y="0"/>
                </a:lnTo>
                <a:lnTo>
                  <a:pt x="17761778" y="6401325"/>
                </a:lnTo>
                <a:close/>
              </a:path>
            </a:pathLst>
          </a:custGeom>
          <a:solidFill>
            <a:srgbClr val="E7C2E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4210" y="2245791"/>
            <a:ext cx="5915025" cy="57911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37689" y="779465"/>
            <a:ext cx="12234545" cy="6654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65470" algn="l"/>
                <a:tab pos="8840470" algn="l"/>
              </a:tabLst>
            </a:pPr>
            <a:r>
              <a:rPr dirty="0" spc="170"/>
              <a:t>R</a:t>
            </a:r>
            <a:r>
              <a:rPr dirty="0" spc="-310"/>
              <a:t> </a:t>
            </a:r>
            <a:r>
              <a:rPr dirty="0" spc="915"/>
              <a:t>U</a:t>
            </a:r>
            <a:r>
              <a:rPr dirty="0" spc="-310"/>
              <a:t> </a:t>
            </a:r>
            <a:r>
              <a:rPr dirty="0" spc="250"/>
              <a:t>O</a:t>
            </a:r>
            <a:r>
              <a:rPr dirty="0" spc="-305"/>
              <a:t> </a:t>
            </a:r>
            <a:r>
              <a:rPr dirty="0" spc="320"/>
              <a:t>K</a:t>
            </a:r>
            <a:r>
              <a:rPr dirty="0" spc="-310"/>
              <a:t> </a:t>
            </a:r>
            <a:r>
              <a:rPr dirty="0"/>
              <a:t>A</a:t>
            </a:r>
            <a:r>
              <a:rPr dirty="0" spc="-310"/>
              <a:t> </a:t>
            </a:r>
            <a:r>
              <a:rPr dirty="0" spc="114"/>
              <a:t>V</a:t>
            </a:r>
            <a:r>
              <a:rPr dirty="0" spc="-305"/>
              <a:t> </a:t>
            </a:r>
            <a:r>
              <a:rPr dirty="0"/>
              <a:t>A</a:t>
            </a:r>
            <a:r>
              <a:rPr dirty="0" spc="-310"/>
              <a:t> </a:t>
            </a:r>
            <a:r>
              <a:rPr dirty="0" spc="220"/>
              <a:t>L</a:t>
            </a:r>
            <a:r>
              <a:rPr dirty="0" spc="-310"/>
              <a:t> </a:t>
            </a:r>
            <a:r>
              <a:rPr dirty="0" spc="285"/>
              <a:t>I</a:t>
            </a:r>
            <a:r>
              <a:rPr dirty="0" spc="-305"/>
              <a:t> </a:t>
            </a:r>
            <a:r>
              <a:rPr dirty="0" spc="250"/>
              <a:t>O</a:t>
            </a:r>
            <a:r>
              <a:rPr dirty="0" spc="-310"/>
              <a:t> </a:t>
            </a:r>
            <a:r>
              <a:rPr dirty="0" spc="480"/>
              <a:t>N</a:t>
            </a:r>
            <a:r>
              <a:rPr dirty="0"/>
              <a:t>	</a:t>
            </a:r>
            <a:r>
              <a:rPr dirty="0" spc="180"/>
              <a:t>Y</a:t>
            </a:r>
            <a:r>
              <a:rPr dirty="0" spc="-310"/>
              <a:t> </a:t>
            </a:r>
            <a:r>
              <a:rPr dirty="0" spc="1019"/>
              <a:t>H</a:t>
            </a:r>
            <a:r>
              <a:rPr dirty="0" spc="-305"/>
              <a:t> </a:t>
            </a:r>
            <a:r>
              <a:rPr dirty="0" spc="-35"/>
              <a:t>T</a:t>
            </a:r>
            <a:r>
              <a:rPr dirty="0" spc="-305"/>
              <a:t> </a:t>
            </a:r>
            <a:r>
              <a:rPr dirty="0" spc="315"/>
              <a:t>E</a:t>
            </a:r>
            <a:r>
              <a:rPr dirty="0" spc="-310"/>
              <a:t> </a:t>
            </a:r>
            <a:r>
              <a:rPr dirty="0" spc="180"/>
              <a:t>Y</a:t>
            </a:r>
            <a:r>
              <a:rPr dirty="0" spc="-305"/>
              <a:t> </a:t>
            </a:r>
            <a:r>
              <a:rPr dirty="0" spc="645"/>
              <a:t>S</a:t>
            </a:r>
            <a:r>
              <a:rPr dirty="0"/>
              <a:t>	</a:t>
            </a:r>
            <a:r>
              <a:rPr dirty="0" spc="695"/>
              <a:t>S</a:t>
            </a:r>
            <a:r>
              <a:rPr dirty="0" spc="-310"/>
              <a:t> </a:t>
            </a:r>
            <a:r>
              <a:rPr dirty="0" spc="180"/>
              <a:t>Y</a:t>
            </a:r>
            <a:r>
              <a:rPr dirty="0" spc="-310"/>
              <a:t> </a:t>
            </a:r>
            <a:r>
              <a:rPr dirty="0" spc="250"/>
              <a:t>Ö</a:t>
            </a:r>
            <a:r>
              <a:rPr dirty="0" spc="-305"/>
              <a:t> </a:t>
            </a:r>
            <a:r>
              <a:rPr dirty="0" spc="395"/>
              <a:t>P</a:t>
            </a:r>
            <a:r>
              <a:rPr dirty="0" spc="-310"/>
              <a:t> </a:t>
            </a:r>
            <a:r>
              <a:rPr dirty="0"/>
              <a:t>Ä</a:t>
            </a:r>
            <a:r>
              <a:rPr dirty="0" spc="-310"/>
              <a:t> </a:t>
            </a:r>
            <a:r>
              <a:rPr dirty="0"/>
              <a:t>Ä</a:t>
            </a:r>
            <a:r>
              <a:rPr dirty="0" spc="-305"/>
              <a:t> </a:t>
            </a:r>
            <a:r>
              <a:rPr dirty="0" spc="480"/>
              <a:t>N</a:t>
            </a: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4469" y="2376601"/>
            <a:ext cx="85725" cy="8572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4469" y="3538651"/>
            <a:ext cx="85725" cy="8572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4469" y="4700701"/>
            <a:ext cx="85725" cy="8572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4469" y="5862751"/>
            <a:ext cx="85725" cy="85724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4469" y="7024800"/>
            <a:ext cx="85725" cy="85724"/>
          </a:xfrm>
          <a:prstGeom prst="rect">
            <a:avLst/>
          </a:prstGeom>
        </p:spPr>
      </p:pic>
      <p:sp>
        <p:nvSpPr>
          <p:cNvPr id="11" name="object 11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10"/>
              <a:t>Ravitsemukselliset</a:t>
            </a:r>
            <a:r>
              <a:rPr dirty="0" sz="2300" spc="265"/>
              <a:t> </a:t>
            </a:r>
            <a:r>
              <a:rPr dirty="0" sz="2300" spc="10"/>
              <a:t>tekijät*</a:t>
            </a:r>
            <a:r>
              <a:rPr dirty="0" sz="2300" spc="270"/>
              <a:t> </a:t>
            </a:r>
            <a:r>
              <a:rPr dirty="0" sz="2300" spc="10"/>
              <a:t>vaikuttavat</a:t>
            </a:r>
            <a:r>
              <a:rPr dirty="0" sz="2300" spc="265"/>
              <a:t> </a:t>
            </a:r>
            <a:r>
              <a:rPr dirty="0" sz="2300" spc="55"/>
              <a:t>syövän</a:t>
            </a:r>
            <a:r>
              <a:rPr dirty="0" sz="2300" spc="270"/>
              <a:t> </a:t>
            </a:r>
            <a:r>
              <a:rPr dirty="0" sz="2300" spc="65"/>
              <a:t>riskiin</a:t>
            </a:r>
            <a:r>
              <a:rPr dirty="0" sz="2300" spc="270"/>
              <a:t> </a:t>
            </a:r>
            <a:r>
              <a:rPr dirty="0" sz="2300" spc="75"/>
              <a:t>paitsi</a:t>
            </a:r>
            <a:endParaRPr sz="2300"/>
          </a:p>
          <a:p>
            <a:pPr marL="12700" marR="561975">
              <a:lnSpc>
                <a:spcPts val="4570"/>
              </a:lnSpc>
              <a:spcBef>
                <a:spcPts val="455"/>
              </a:spcBef>
            </a:pPr>
            <a:r>
              <a:rPr dirty="0" sz="2300" spc="135"/>
              <a:t>painonhallinnan</a:t>
            </a:r>
            <a:r>
              <a:rPr dirty="0" sz="2300" spc="65"/>
              <a:t> </a:t>
            </a:r>
            <a:r>
              <a:rPr dirty="0" sz="2300" spc="70"/>
              <a:t>kautta, </a:t>
            </a:r>
            <a:r>
              <a:rPr dirty="0" sz="2300" spc="80"/>
              <a:t>myös</a:t>
            </a:r>
            <a:r>
              <a:rPr dirty="0" sz="2300" spc="70"/>
              <a:t> </a:t>
            </a:r>
            <a:r>
              <a:rPr dirty="0" sz="2300" spc="40"/>
              <a:t>itsenäisesti </a:t>
            </a:r>
            <a:r>
              <a:rPr dirty="0" sz="2300" spc="65"/>
              <a:t>Tutkimustieto</a:t>
            </a:r>
            <a:r>
              <a:rPr dirty="0" sz="2300" spc="60"/>
              <a:t> </a:t>
            </a:r>
            <a:r>
              <a:rPr dirty="0" sz="2300" spc="85"/>
              <a:t>ravinnon</a:t>
            </a:r>
            <a:r>
              <a:rPr dirty="0" sz="2300" spc="60"/>
              <a:t> </a:t>
            </a:r>
            <a:r>
              <a:rPr dirty="0" sz="2300"/>
              <a:t>ja</a:t>
            </a:r>
            <a:r>
              <a:rPr dirty="0" sz="2300" spc="65"/>
              <a:t> </a:t>
            </a:r>
            <a:r>
              <a:rPr dirty="0" sz="2300"/>
              <a:t>eri</a:t>
            </a:r>
            <a:r>
              <a:rPr dirty="0" sz="2300" spc="60"/>
              <a:t> </a:t>
            </a:r>
            <a:r>
              <a:rPr dirty="0" sz="2300" spc="75"/>
              <a:t>syöpien</a:t>
            </a:r>
            <a:r>
              <a:rPr dirty="0" sz="2300" spc="60"/>
              <a:t> </a:t>
            </a:r>
            <a:r>
              <a:rPr dirty="0" sz="2300" spc="100"/>
              <a:t>ilmaantuvuuden </a:t>
            </a:r>
            <a:r>
              <a:rPr dirty="0" sz="2300" spc="50"/>
              <a:t>välisistä</a:t>
            </a:r>
            <a:r>
              <a:rPr dirty="0" sz="2300" spc="250"/>
              <a:t> </a:t>
            </a:r>
            <a:r>
              <a:rPr dirty="0" sz="2300"/>
              <a:t>yhteyksistä</a:t>
            </a:r>
            <a:r>
              <a:rPr dirty="0" sz="2300" spc="250"/>
              <a:t> </a:t>
            </a:r>
            <a:r>
              <a:rPr dirty="0" sz="2300" spc="145"/>
              <a:t>on</a:t>
            </a:r>
            <a:r>
              <a:rPr dirty="0" sz="2300" spc="250"/>
              <a:t> </a:t>
            </a:r>
            <a:r>
              <a:rPr dirty="0" sz="2300"/>
              <a:t>edelleen</a:t>
            </a:r>
            <a:r>
              <a:rPr dirty="0" sz="2300" spc="250"/>
              <a:t> </a:t>
            </a:r>
            <a:r>
              <a:rPr dirty="0" sz="2300" spc="55"/>
              <a:t>puutteellista </a:t>
            </a:r>
            <a:r>
              <a:rPr dirty="0" sz="2300" spc="85"/>
              <a:t>Ruokavalion</a:t>
            </a:r>
            <a:r>
              <a:rPr dirty="0" sz="2300" spc="135"/>
              <a:t> </a:t>
            </a:r>
            <a:r>
              <a:rPr dirty="0" sz="2300" spc="100"/>
              <a:t>kokonaisuus</a:t>
            </a:r>
            <a:r>
              <a:rPr dirty="0" sz="2300" spc="135"/>
              <a:t> </a:t>
            </a:r>
            <a:r>
              <a:rPr dirty="0" sz="2300" spc="145"/>
              <a:t>on</a:t>
            </a:r>
            <a:r>
              <a:rPr dirty="0" sz="2300" spc="135"/>
              <a:t> </a:t>
            </a:r>
            <a:r>
              <a:rPr dirty="0" sz="2300"/>
              <a:t>ratkaiseva,</a:t>
            </a:r>
            <a:r>
              <a:rPr dirty="0" sz="2300" spc="140"/>
              <a:t> </a:t>
            </a:r>
            <a:r>
              <a:rPr dirty="0" sz="2300"/>
              <a:t>ei</a:t>
            </a:r>
            <a:r>
              <a:rPr dirty="0" sz="2300" spc="135"/>
              <a:t> </a:t>
            </a:r>
            <a:r>
              <a:rPr dirty="0" sz="2300" spc="-10"/>
              <a:t>yksittäiset ateriat</a:t>
            </a:r>
            <a:endParaRPr sz="2300"/>
          </a:p>
          <a:p>
            <a:pPr marL="12700" marR="172085">
              <a:lnSpc>
                <a:spcPts val="4580"/>
              </a:lnSpc>
              <a:spcBef>
                <a:spcPts val="20"/>
              </a:spcBef>
            </a:pPr>
            <a:r>
              <a:rPr dirty="0" sz="2300" spc="70"/>
              <a:t>Todennäköisesti</a:t>
            </a:r>
            <a:r>
              <a:rPr dirty="0" sz="2300" spc="175"/>
              <a:t> </a:t>
            </a:r>
            <a:r>
              <a:rPr dirty="0" sz="2300" spc="10"/>
              <a:t>eri</a:t>
            </a:r>
            <a:r>
              <a:rPr dirty="0" sz="2300" spc="175"/>
              <a:t> </a:t>
            </a:r>
            <a:r>
              <a:rPr dirty="0" sz="2300" spc="10"/>
              <a:t>ravitsemukselliset</a:t>
            </a:r>
            <a:r>
              <a:rPr dirty="0" sz="2300" spc="175"/>
              <a:t> </a:t>
            </a:r>
            <a:r>
              <a:rPr dirty="0" sz="2300" spc="10"/>
              <a:t>tekijät</a:t>
            </a:r>
            <a:r>
              <a:rPr dirty="0" sz="2300" spc="175"/>
              <a:t> </a:t>
            </a:r>
            <a:r>
              <a:rPr dirty="0" sz="2300" spc="-10"/>
              <a:t>vaikuttavat </a:t>
            </a:r>
            <a:r>
              <a:rPr dirty="0" sz="2300" spc="100"/>
              <a:t>syöpään</a:t>
            </a:r>
            <a:r>
              <a:rPr dirty="0" sz="2300" spc="35"/>
              <a:t> </a:t>
            </a:r>
            <a:r>
              <a:rPr dirty="0" sz="2300"/>
              <a:t>eri</a:t>
            </a:r>
            <a:r>
              <a:rPr dirty="0" sz="2300" spc="35"/>
              <a:t> </a:t>
            </a:r>
            <a:r>
              <a:rPr dirty="0" sz="2300" spc="70"/>
              <a:t>tavoin</a:t>
            </a:r>
            <a:r>
              <a:rPr dirty="0" sz="2300" spc="40"/>
              <a:t> </a:t>
            </a:r>
            <a:r>
              <a:rPr dirty="0" sz="2300"/>
              <a:t>eri</a:t>
            </a:r>
            <a:r>
              <a:rPr dirty="0" sz="2300" spc="35"/>
              <a:t> </a:t>
            </a:r>
            <a:r>
              <a:rPr dirty="0" sz="2300" spc="95"/>
              <a:t>aikoina</a:t>
            </a:r>
            <a:endParaRPr sz="2300"/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dirty="0" sz="2300" spc="95"/>
              <a:t>Syövän</a:t>
            </a:r>
            <a:r>
              <a:rPr dirty="0" sz="2300" spc="204"/>
              <a:t> </a:t>
            </a:r>
            <a:r>
              <a:rPr dirty="0" sz="2300" spc="60"/>
              <a:t>ehkäisemiseen</a:t>
            </a:r>
            <a:r>
              <a:rPr dirty="0" sz="2300" spc="210"/>
              <a:t> </a:t>
            </a:r>
            <a:r>
              <a:rPr dirty="0" sz="2300"/>
              <a:t>tarkoitetut</a:t>
            </a:r>
            <a:r>
              <a:rPr dirty="0" sz="2300" spc="210"/>
              <a:t> </a:t>
            </a:r>
            <a:r>
              <a:rPr dirty="0" sz="2300" spc="40"/>
              <a:t>ravitsemussuositukset</a:t>
            </a:r>
            <a:endParaRPr sz="2300"/>
          </a:p>
          <a:p>
            <a:pPr marL="12700">
              <a:lnSpc>
                <a:spcPct val="100000"/>
              </a:lnSpc>
              <a:spcBef>
                <a:spcPts val="1815"/>
              </a:spcBef>
            </a:pPr>
            <a:r>
              <a:rPr dirty="0" sz="2300"/>
              <a:t>ovat</a:t>
            </a:r>
            <a:r>
              <a:rPr dirty="0" sz="2300" spc="90"/>
              <a:t> </a:t>
            </a:r>
            <a:r>
              <a:rPr dirty="0" sz="2300" spc="65"/>
              <a:t>linjassa</a:t>
            </a:r>
            <a:r>
              <a:rPr dirty="0" sz="2300" spc="95"/>
              <a:t> </a:t>
            </a:r>
            <a:r>
              <a:rPr dirty="0" sz="2300" spc="75"/>
              <a:t>kansallisten</a:t>
            </a:r>
            <a:r>
              <a:rPr dirty="0" sz="2300" spc="90"/>
              <a:t> </a:t>
            </a:r>
            <a:r>
              <a:rPr dirty="0" sz="2300" spc="60"/>
              <a:t>ravitsemussuositusten</a:t>
            </a:r>
            <a:r>
              <a:rPr dirty="0" sz="2300" spc="95"/>
              <a:t> </a:t>
            </a:r>
            <a:r>
              <a:rPr dirty="0" sz="2300" spc="75"/>
              <a:t>kanssa</a:t>
            </a:r>
            <a:endParaRPr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53428" y="1911610"/>
            <a:ext cx="17762220" cy="6401435"/>
            <a:chOff x="253428" y="1911610"/>
            <a:chExt cx="17762220" cy="6401435"/>
          </a:xfrm>
        </p:grpSpPr>
        <p:sp>
          <p:nvSpPr>
            <p:cNvPr id="4" name="object 4" descr=""/>
            <p:cNvSpPr/>
            <p:nvPr/>
          </p:nvSpPr>
          <p:spPr>
            <a:xfrm>
              <a:off x="253428" y="1911610"/>
              <a:ext cx="17762220" cy="6401435"/>
            </a:xfrm>
            <a:custGeom>
              <a:avLst/>
              <a:gdLst/>
              <a:ahLst/>
              <a:cxnLst/>
              <a:rect l="l" t="t" r="r" b="b"/>
              <a:pathLst>
                <a:path w="17762220" h="6401434">
                  <a:moveTo>
                    <a:pt x="17761778" y="6401325"/>
                  </a:moveTo>
                  <a:lnTo>
                    <a:pt x="0" y="6401325"/>
                  </a:lnTo>
                  <a:lnTo>
                    <a:pt x="0" y="0"/>
                  </a:lnTo>
                  <a:lnTo>
                    <a:pt x="17761778" y="0"/>
                  </a:lnTo>
                  <a:lnTo>
                    <a:pt x="17761778" y="6401325"/>
                  </a:lnTo>
                  <a:close/>
                </a:path>
              </a:pathLst>
            </a:custGeom>
            <a:solidFill>
              <a:srgbClr val="E7C2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844210" y="2245792"/>
              <a:ext cx="5915025" cy="5791200"/>
            </a:xfrm>
            <a:custGeom>
              <a:avLst/>
              <a:gdLst/>
              <a:ahLst/>
              <a:cxnLst/>
              <a:rect l="l" t="t" r="r" b="b"/>
              <a:pathLst>
                <a:path w="5915025" h="5791200">
                  <a:moveTo>
                    <a:pt x="5915024" y="5791199"/>
                  </a:moveTo>
                  <a:lnTo>
                    <a:pt x="0" y="5791199"/>
                  </a:lnTo>
                  <a:lnTo>
                    <a:pt x="0" y="0"/>
                  </a:lnTo>
                  <a:lnTo>
                    <a:pt x="5915024" y="0"/>
                  </a:lnTo>
                  <a:lnTo>
                    <a:pt x="5915024" y="5791199"/>
                  </a:lnTo>
                  <a:close/>
                </a:path>
              </a:pathLst>
            </a:custGeom>
            <a:solidFill>
              <a:srgbClr val="FAE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2671" y="2564289"/>
              <a:ext cx="5753099" cy="516254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0528" y="2376603"/>
              <a:ext cx="85725" cy="8572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0528" y="4119678"/>
              <a:ext cx="85725" cy="8572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0528" y="5862752"/>
              <a:ext cx="85725" cy="8572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0528" y="7024802"/>
              <a:ext cx="85725" cy="8572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037673" y="778104"/>
            <a:ext cx="12234545" cy="6654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65470" algn="l"/>
                <a:tab pos="8840470" algn="l"/>
              </a:tabLst>
            </a:pPr>
            <a:r>
              <a:rPr dirty="0" spc="170"/>
              <a:t>R</a:t>
            </a:r>
            <a:r>
              <a:rPr dirty="0" spc="-310"/>
              <a:t> </a:t>
            </a:r>
            <a:r>
              <a:rPr dirty="0" spc="915"/>
              <a:t>U</a:t>
            </a:r>
            <a:r>
              <a:rPr dirty="0" spc="-310"/>
              <a:t> </a:t>
            </a:r>
            <a:r>
              <a:rPr dirty="0" spc="250"/>
              <a:t>O</a:t>
            </a:r>
            <a:r>
              <a:rPr dirty="0" spc="-305"/>
              <a:t> </a:t>
            </a:r>
            <a:r>
              <a:rPr dirty="0" spc="320"/>
              <a:t>K</a:t>
            </a:r>
            <a:r>
              <a:rPr dirty="0" spc="-310"/>
              <a:t> </a:t>
            </a:r>
            <a:r>
              <a:rPr dirty="0"/>
              <a:t>A</a:t>
            </a:r>
            <a:r>
              <a:rPr dirty="0" spc="-310"/>
              <a:t> </a:t>
            </a:r>
            <a:r>
              <a:rPr dirty="0" spc="114"/>
              <a:t>V</a:t>
            </a:r>
            <a:r>
              <a:rPr dirty="0" spc="-305"/>
              <a:t> </a:t>
            </a:r>
            <a:r>
              <a:rPr dirty="0"/>
              <a:t>A</a:t>
            </a:r>
            <a:r>
              <a:rPr dirty="0" spc="-310"/>
              <a:t> </a:t>
            </a:r>
            <a:r>
              <a:rPr dirty="0" spc="220"/>
              <a:t>L</a:t>
            </a:r>
            <a:r>
              <a:rPr dirty="0" spc="-310"/>
              <a:t> </a:t>
            </a:r>
            <a:r>
              <a:rPr dirty="0" spc="285"/>
              <a:t>I</a:t>
            </a:r>
            <a:r>
              <a:rPr dirty="0" spc="-305"/>
              <a:t> </a:t>
            </a:r>
            <a:r>
              <a:rPr dirty="0" spc="250"/>
              <a:t>O</a:t>
            </a:r>
            <a:r>
              <a:rPr dirty="0" spc="-310"/>
              <a:t> </a:t>
            </a:r>
            <a:r>
              <a:rPr dirty="0" spc="480"/>
              <a:t>N</a:t>
            </a:r>
            <a:r>
              <a:rPr dirty="0"/>
              <a:t>	</a:t>
            </a:r>
            <a:r>
              <a:rPr dirty="0" spc="180"/>
              <a:t>Y</a:t>
            </a:r>
            <a:r>
              <a:rPr dirty="0" spc="-310"/>
              <a:t> </a:t>
            </a:r>
            <a:r>
              <a:rPr dirty="0" spc="1019"/>
              <a:t>H</a:t>
            </a:r>
            <a:r>
              <a:rPr dirty="0" spc="-305"/>
              <a:t> </a:t>
            </a:r>
            <a:r>
              <a:rPr dirty="0" spc="-35"/>
              <a:t>T</a:t>
            </a:r>
            <a:r>
              <a:rPr dirty="0" spc="-305"/>
              <a:t> </a:t>
            </a:r>
            <a:r>
              <a:rPr dirty="0" spc="315"/>
              <a:t>E</a:t>
            </a:r>
            <a:r>
              <a:rPr dirty="0" spc="-310"/>
              <a:t> </a:t>
            </a:r>
            <a:r>
              <a:rPr dirty="0" spc="180"/>
              <a:t>Y</a:t>
            </a:r>
            <a:r>
              <a:rPr dirty="0" spc="-305"/>
              <a:t> </a:t>
            </a:r>
            <a:r>
              <a:rPr dirty="0" spc="645"/>
              <a:t>S</a:t>
            </a:r>
            <a:r>
              <a:rPr dirty="0"/>
              <a:t>	</a:t>
            </a:r>
            <a:r>
              <a:rPr dirty="0" spc="695"/>
              <a:t>S</a:t>
            </a:r>
            <a:r>
              <a:rPr dirty="0" spc="-310"/>
              <a:t> </a:t>
            </a:r>
            <a:r>
              <a:rPr dirty="0" spc="180"/>
              <a:t>Y</a:t>
            </a:r>
            <a:r>
              <a:rPr dirty="0" spc="-310"/>
              <a:t> </a:t>
            </a:r>
            <a:r>
              <a:rPr dirty="0" spc="250"/>
              <a:t>Ö</a:t>
            </a:r>
            <a:r>
              <a:rPr dirty="0" spc="-305"/>
              <a:t> </a:t>
            </a:r>
            <a:r>
              <a:rPr dirty="0" spc="395"/>
              <a:t>P</a:t>
            </a:r>
            <a:r>
              <a:rPr dirty="0" spc="-310"/>
              <a:t> </a:t>
            </a:r>
            <a:r>
              <a:rPr dirty="0"/>
              <a:t>Ä</a:t>
            </a:r>
            <a:r>
              <a:rPr dirty="0" spc="-310"/>
              <a:t> </a:t>
            </a:r>
            <a:r>
              <a:rPr dirty="0"/>
              <a:t>Ä</a:t>
            </a:r>
            <a:r>
              <a:rPr dirty="0" spc="-305"/>
              <a:t> </a:t>
            </a:r>
            <a:r>
              <a:rPr dirty="0" spc="480"/>
              <a:t>N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7677143" y="2205217"/>
            <a:ext cx="10132060" cy="5605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135" b="0">
                <a:solidFill>
                  <a:srgbClr val="7D057E"/>
                </a:solidFill>
                <a:latin typeface="Comfortaa"/>
                <a:cs typeface="Comfortaa"/>
              </a:rPr>
              <a:t>Mikään</a:t>
            </a:r>
            <a:r>
              <a:rPr dirty="0" sz="230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45" b="0">
                <a:solidFill>
                  <a:srgbClr val="7D057E"/>
                </a:solidFill>
                <a:latin typeface="Comfortaa"/>
                <a:cs typeface="Comfortaa"/>
              </a:rPr>
              <a:t>ruoka(valio)</a:t>
            </a:r>
            <a:r>
              <a:rPr dirty="0" sz="230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b="0">
                <a:solidFill>
                  <a:srgbClr val="7D057E"/>
                </a:solidFill>
                <a:latin typeface="Comfortaa"/>
                <a:cs typeface="Comfortaa"/>
              </a:rPr>
              <a:t>ei</a:t>
            </a:r>
            <a:r>
              <a:rPr dirty="0" sz="230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b="0">
                <a:solidFill>
                  <a:srgbClr val="7D057E"/>
                </a:solidFill>
                <a:latin typeface="Comfortaa"/>
                <a:cs typeface="Comfortaa"/>
              </a:rPr>
              <a:t>estä</a:t>
            </a:r>
            <a:r>
              <a:rPr dirty="0" sz="230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50" b="0">
                <a:solidFill>
                  <a:srgbClr val="7D057E"/>
                </a:solidFill>
                <a:latin typeface="Comfortaa"/>
                <a:cs typeface="Comfortaa"/>
              </a:rPr>
              <a:t>eikä</a:t>
            </a:r>
            <a:r>
              <a:rPr dirty="0" sz="230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110" b="0">
                <a:solidFill>
                  <a:srgbClr val="7D057E"/>
                </a:solidFill>
                <a:latin typeface="Comfortaa"/>
                <a:cs typeface="Comfortaa"/>
              </a:rPr>
              <a:t>paranna</a:t>
            </a:r>
            <a:r>
              <a:rPr dirty="0" sz="230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syöpää,</a:t>
            </a:r>
            <a:r>
              <a:rPr dirty="0" sz="230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50" b="0">
                <a:solidFill>
                  <a:srgbClr val="7D057E"/>
                </a:solidFill>
                <a:latin typeface="Comfortaa"/>
                <a:cs typeface="Comfortaa"/>
              </a:rPr>
              <a:t>eikä</a:t>
            </a:r>
            <a:r>
              <a:rPr dirty="0" sz="230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110" b="0">
                <a:solidFill>
                  <a:srgbClr val="7D057E"/>
                </a:solidFill>
                <a:latin typeface="Comfortaa"/>
                <a:cs typeface="Comfortaa"/>
              </a:rPr>
              <a:t>mikään</a:t>
            </a:r>
            <a:endParaRPr sz="2300">
              <a:latin typeface="Comfortaa"/>
              <a:cs typeface="Comfortaa"/>
            </a:endParaRPr>
          </a:p>
          <a:p>
            <a:pPr marL="12700" marR="172085">
              <a:lnSpc>
                <a:spcPts val="4580"/>
              </a:lnSpc>
              <a:spcBef>
                <a:spcPts val="450"/>
              </a:spcBef>
            </a:pPr>
            <a:r>
              <a:rPr dirty="0" sz="2300" spc="95" b="0">
                <a:solidFill>
                  <a:srgbClr val="7D057E"/>
                </a:solidFill>
                <a:latin typeface="Comfortaa"/>
                <a:cs typeface="Comfortaa"/>
              </a:rPr>
              <a:t>tutkimus</a:t>
            </a:r>
            <a:r>
              <a:rPr dirty="0" sz="2300" spc="1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b="0">
                <a:solidFill>
                  <a:srgbClr val="7D057E"/>
                </a:solidFill>
                <a:latin typeface="Comfortaa"/>
                <a:cs typeface="Comfortaa"/>
              </a:rPr>
              <a:t>yksiselitteisesti</a:t>
            </a:r>
            <a:r>
              <a:rPr dirty="0" sz="2300" spc="1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todista</a:t>
            </a:r>
            <a:r>
              <a:rPr dirty="0" sz="2300" spc="1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130" b="0">
                <a:solidFill>
                  <a:srgbClr val="7D057E"/>
                </a:solidFill>
                <a:latin typeface="Comfortaa"/>
                <a:cs typeface="Comfortaa"/>
              </a:rPr>
              <a:t>minkään</a:t>
            </a:r>
            <a:r>
              <a:rPr dirty="0" sz="2300" spc="1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55" b="0">
                <a:solidFill>
                  <a:srgbClr val="7D057E"/>
                </a:solidFill>
                <a:latin typeface="Comfortaa"/>
                <a:cs typeface="Comfortaa"/>
              </a:rPr>
              <a:t>ruoka-</a:t>
            </a: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aineen</a:t>
            </a:r>
            <a:r>
              <a:rPr dirty="0" sz="2300" spc="1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60" b="0">
                <a:solidFill>
                  <a:srgbClr val="7D057E"/>
                </a:solidFill>
                <a:latin typeface="Comfortaa"/>
                <a:cs typeface="Comfortaa"/>
              </a:rPr>
              <a:t>alentavan </a:t>
            </a:r>
            <a:r>
              <a:rPr dirty="0" sz="2300" spc="55" b="0">
                <a:solidFill>
                  <a:srgbClr val="7D057E"/>
                </a:solidFill>
                <a:latin typeface="Comfortaa"/>
                <a:cs typeface="Comfortaa"/>
              </a:rPr>
              <a:t>rintasyöpäriskiä</a:t>
            </a:r>
            <a:endParaRPr sz="2300">
              <a:latin typeface="Comfortaa"/>
              <a:cs typeface="Comfortaa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dirty="0" sz="2300" spc="95" b="0">
                <a:solidFill>
                  <a:srgbClr val="7D057E"/>
                </a:solidFill>
                <a:latin typeface="Comfortaa"/>
                <a:cs typeface="Comfortaa"/>
              </a:rPr>
              <a:t>Jotkin</a:t>
            </a: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65" b="0">
                <a:solidFill>
                  <a:srgbClr val="7D057E"/>
                </a:solidFill>
                <a:latin typeface="Comfortaa"/>
                <a:cs typeface="Comfortaa"/>
              </a:rPr>
              <a:t>ruoat</a:t>
            </a: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b="0">
                <a:solidFill>
                  <a:srgbClr val="7D057E"/>
                </a:solidFill>
                <a:latin typeface="Comfortaa"/>
                <a:cs typeface="Comfortaa"/>
              </a:rPr>
              <a:t>/</a:t>
            </a: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60" b="0">
                <a:solidFill>
                  <a:srgbClr val="7D057E"/>
                </a:solidFill>
                <a:latin typeface="Comfortaa"/>
                <a:cs typeface="Comfortaa"/>
              </a:rPr>
              <a:t>ruokavaliot</a:t>
            </a: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b="0">
                <a:solidFill>
                  <a:srgbClr val="7D057E"/>
                </a:solidFill>
                <a:latin typeface="Comfortaa"/>
                <a:cs typeface="Comfortaa"/>
              </a:rPr>
              <a:t>voivat</a:t>
            </a: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90" b="0">
                <a:solidFill>
                  <a:srgbClr val="7D057E"/>
                </a:solidFill>
                <a:latin typeface="Comfortaa"/>
                <a:cs typeface="Comfortaa"/>
              </a:rPr>
              <a:t>parantaa</a:t>
            </a: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60" b="0">
                <a:solidFill>
                  <a:srgbClr val="7D057E"/>
                </a:solidFill>
                <a:latin typeface="Comfortaa"/>
                <a:cs typeface="Comfortaa"/>
              </a:rPr>
              <a:t>immuunijärjestelmää,</a:t>
            </a:r>
            <a:endParaRPr sz="2300">
              <a:latin typeface="Comfortaa"/>
              <a:cs typeface="Comfortaa"/>
            </a:endParaRPr>
          </a:p>
          <a:p>
            <a:pPr marL="12700" marR="1476375">
              <a:lnSpc>
                <a:spcPts val="4580"/>
              </a:lnSpc>
              <a:spcBef>
                <a:spcPts val="450"/>
              </a:spcBef>
            </a:pP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helpottaa</a:t>
            </a:r>
            <a:r>
              <a:rPr dirty="0" sz="2300" spc="6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75" b="0">
                <a:solidFill>
                  <a:srgbClr val="7D057E"/>
                </a:solidFill>
                <a:latin typeface="Comfortaa"/>
                <a:cs typeface="Comfortaa"/>
              </a:rPr>
              <a:t>syöpähoitojen</a:t>
            </a:r>
            <a:r>
              <a:rPr dirty="0" sz="2300" spc="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45" b="0">
                <a:solidFill>
                  <a:srgbClr val="7D057E"/>
                </a:solidFill>
                <a:latin typeface="Comfortaa"/>
                <a:cs typeface="Comfortaa"/>
              </a:rPr>
              <a:t>sivuoireita</a:t>
            </a:r>
            <a:r>
              <a:rPr dirty="0" sz="2300" spc="6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b="0">
                <a:solidFill>
                  <a:srgbClr val="7D057E"/>
                </a:solidFill>
                <a:latin typeface="Comfortaa"/>
                <a:cs typeface="Comfortaa"/>
              </a:rPr>
              <a:t>ja</a:t>
            </a:r>
            <a:r>
              <a:rPr dirty="0" sz="2300" spc="65" b="0">
                <a:solidFill>
                  <a:srgbClr val="7D057E"/>
                </a:solidFill>
                <a:latin typeface="Comfortaa"/>
                <a:cs typeface="Comfortaa"/>
              </a:rPr>
              <a:t> edesauttaa </a:t>
            </a:r>
            <a:r>
              <a:rPr dirty="0" sz="2300" spc="85" b="0">
                <a:solidFill>
                  <a:srgbClr val="7D057E"/>
                </a:solidFill>
                <a:latin typeface="Comfortaa"/>
                <a:cs typeface="Comfortaa"/>
              </a:rPr>
              <a:t>kehon </a:t>
            </a:r>
            <a:r>
              <a:rPr dirty="0" sz="2300" spc="105" b="0">
                <a:solidFill>
                  <a:srgbClr val="7D057E"/>
                </a:solidFill>
                <a:latin typeface="Comfortaa"/>
                <a:cs typeface="Comfortaa"/>
              </a:rPr>
              <a:t>palautumista</a:t>
            </a:r>
            <a:r>
              <a:rPr dirty="0" sz="2300" spc="6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70" b="0">
                <a:solidFill>
                  <a:srgbClr val="7D057E"/>
                </a:solidFill>
                <a:latin typeface="Comfortaa"/>
                <a:cs typeface="Comfortaa"/>
              </a:rPr>
              <a:t>hoitojen</a:t>
            </a:r>
            <a:r>
              <a:rPr dirty="0" sz="2300" spc="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-10" b="0">
                <a:solidFill>
                  <a:srgbClr val="7D057E"/>
                </a:solidFill>
                <a:latin typeface="Comfortaa"/>
                <a:cs typeface="Comfortaa"/>
              </a:rPr>
              <a:t>jälkeen</a:t>
            </a:r>
            <a:endParaRPr sz="2300">
              <a:latin typeface="Comfortaa"/>
              <a:cs typeface="Comfortaa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dirty="0" sz="2300" spc="75" b="0">
                <a:solidFill>
                  <a:srgbClr val="7D057E"/>
                </a:solidFill>
                <a:latin typeface="Comfortaa"/>
                <a:cs typeface="Comfortaa"/>
              </a:rPr>
              <a:t>Ruokavalio</a:t>
            </a:r>
            <a:r>
              <a:rPr dirty="0" sz="230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b="0">
                <a:solidFill>
                  <a:srgbClr val="7D057E"/>
                </a:solidFill>
                <a:latin typeface="Comfortaa"/>
                <a:cs typeface="Comfortaa"/>
              </a:rPr>
              <a:t>voi</a:t>
            </a:r>
            <a:r>
              <a:rPr dirty="0" sz="230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90" b="0">
                <a:solidFill>
                  <a:srgbClr val="7D057E"/>
                </a:solidFill>
                <a:latin typeface="Comfortaa"/>
                <a:cs typeface="Comfortaa"/>
              </a:rPr>
              <a:t>auttaa</a:t>
            </a:r>
            <a:r>
              <a:rPr dirty="0" sz="230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95" b="0">
                <a:solidFill>
                  <a:srgbClr val="7D057E"/>
                </a:solidFill>
                <a:latin typeface="Comfortaa"/>
                <a:cs typeface="Comfortaa"/>
              </a:rPr>
              <a:t>edistämään</a:t>
            </a:r>
            <a:r>
              <a:rPr dirty="0" sz="230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b="0">
                <a:solidFill>
                  <a:srgbClr val="7D057E"/>
                </a:solidFill>
                <a:latin typeface="Comfortaa"/>
                <a:cs typeface="Comfortaa"/>
              </a:rPr>
              <a:t>ja</a:t>
            </a:r>
            <a:r>
              <a:rPr dirty="0" sz="230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105" b="0">
                <a:solidFill>
                  <a:srgbClr val="7D057E"/>
                </a:solidFill>
                <a:latin typeface="Comfortaa"/>
                <a:cs typeface="Comfortaa"/>
              </a:rPr>
              <a:t>ylläpitämään</a:t>
            </a:r>
            <a:r>
              <a:rPr dirty="0" sz="230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130" b="0">
                <a:solidFill>
                  <a:srgbClr val="7D057E"/>
                </a:solidFill>
                <a:latin typeface="Comfortaa"/>
                <a:cs typeface="Comfortaa"/>
              </a:rPr>
              <a:t>omaa</a:t>
            </a:r>
            <a:r>
              <a:rPr dirty="0" sz="230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-10" b="0">
                <a:solidFill>
                  <a:srgbClr val="7D057E"/>
                </a:solidFill>
                <a:latin typeface="Comfortaa"/>
                <a:cs typeface="Comfortaa"/>
              </a:rPr>
              <a:t>terveyttä,</a:t>
            </a:r>
            <a:endParaRPr sz="2300">
              <a:latin typeface="Comfortaa"/>
              <a:cs typeface="Comfortaa"/>
            </a:endParaRPr>
          </a:p>
          <a:p>
            <a:pPr marL="12700" marR="248920">
              <a:lnSpc>
                <a:spcPts val="4580"/>
              </a:lnSpc>
              <a:spcBef>
                <a:spcPts val="250"/>
              </a:spcBef>
            </a:pPr>
            <a:r>
              <a:rPr dirty="0" sz="2300" b="0">
                <a:solidFill>
                  <a:srgbClr val="7D057E"/>
                </a:solidFill>
                <a:latin typeface="Comfortaa"/>
                <a:cs typeface="Comfortaa"/>
              </a:rPr>
              <a:t>sekä</a:t>
            </a: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90" b="0">
                <a:solidFill>
                  <a:srgbClr val="7D057E"/>
                </a:solidFill>
                <a:latin typeface="Comfortaa"/>
                <a:cs typeface="Comfortaa"/>
              </a:rPr>
              <a:t>auttaa</a:t>
            </a:r>
            <a:r>
              <a:rPr dirty="0" sz="230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125" b="0">
                <a:solidFill>
                  <a:srgbClr val="7D057E"/>
                </a:solidFill>
                <a:latin typeface="Comfortaa"/>
                <a:cs typeface="Comfortaa"/>
              </a:rPr>
              <a:t>pitämään</a:t>
            </a: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60" b="0">
                <a:solidFill>
                  <a:srgbClr val="7D057E"/>
                </a:solidFill>
                <a:latin typeface="Comfortaa"/>
                <a:cs typeface="Comfortaa"/>
              </a:rPr>
              <a:t>rintasyöpäriski</a:t>
            </a:r>
            <a:r>
              <a:rPr dirty="0" sz="230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130" b="0">
                <a:solidFill>
                  <a:srgbClr val="7D057E"/>
                </a:solidFill>
                <a:latin typeface="Comfortaa"/>
                <a:cs typeface="Comfortaa"/>
              </a:rPr>
              <a:t>mahdollisimman</a:t>
            </a:r>
            <a:r>
              <a:rPr dirty="0" sz="230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100" b="0">
                <a:solidFill>
                  <a:srgbClr val="7D057E"/>
                </a:solidFill>
                <a:latin typeface="Comfortaa"/>
                <a:cs typeface="Comfortaa"/>
              </a:rPr>
              <a:t>matalana </a:t>
            </a:r>
            <a:r>
              <a:rPr dirty="0" sz="2300" spc="95" b="0">
                <a:solidFill>
                  <a:srgbClr val="7D057E"/>
                </a:solidFill>
                <a:latin typeface="Comfortaa"/>
                <a:cs typeface="Comfortaa"/>
              </a:rPr>
              <a:t>Jotkin</a:t>
            </a:r>
            <a:r>
              <a:rPr dirty="0" sz="2300" spc="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65" b="0">
                <a:solidFill>
                  <a:srgbClr val="7D057E"/>
                </a:solidFill>
                <a:latin typeface="Comfortaa"/>
                <a:cs typeface="Comfortaa"/>
              </a:rPr>
              <a:t>ruoat</a:t>
            </a:r>
            <a:r>
              <a:rPr dirty="0" sz="2300" spc="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b="0">
                <a:solidFill>
                  <a:srgbClr val="7D057E"/>
                </a:solidFill>
                <a:latin typeface="Comfortaa"/>
                <a:cs typeface="Comfortaa"/>
              </a:rPr>
              <a:t>/</a:t>
            </a:r>
            <a:r>
              <a:rPr dirty="0" sz="2300" spc="60" b="0">
                <a:solidFill>
                  <a:srgbClr val="7D057E"/>
                </a:solidFill>
                <a:latin typeface="Comfortaa"/>
                <a:cs typeface="Comfortaa"/>
              </a:rPr>
              <a:t> ruokavaliot</a:t>
            </a:r>
            <a:r>
              <a:rPr dirty="0" sz="2300" spc="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45" b="0">
                <a:solidFill>
                  <a:srgbClr val="7D057E"/>
                </a:solidFill>
                <a:latin typeface="Comfortaa"/>
                <a:cs typeface="Comfortaa"/>
              </a:rPr>
              <a:t>saattavat</a:t>
            </a:r>
            <a:r>
              <a:rPr dirty="0" sz="2300" spc="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90" b="0">
                <a:solidFill>
                  <a:srgbClr val="7D057E"/>
                </a:solidFill>
                <a:latin typeface="Comfortaa"/>
                <a:cs typeface="Comfortaa"/>
              </a:rPr>
              <a:t>olla</a:t>
            </a:r>
            <a:r>
              <a:rPr dirty="0" sz="2300" spc="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90" b="0">
                <a:solidFill>
                  <a:srgbClr val="7D057E"/>
                </a:solidFill>
                <a:latin typeface="Comfortaa"/>
                <a:cs typeface="Comfortaa"/>
              </a:rPr>
              <a:t>haitallisia</a:t>
            </a:r>
            <a:r>
              <a:rPr dirty="0" sz="2300" spc="6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b="0">
                <a:solidFill>
                  <a:srgbClr val="7D057E"/>
                </a:solidFill>
                <a:latin typeface="Comfortaa"/>
                <a:cs typeface="Comfortaa"/>
              </a:rPr>
              <a:t>ja</a:t>
            </a:r>
            <a:r>
              <a:rPr dirty="0" sz="2300" spc="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65" b="0">
                <a:solidFill>
                  <a:srgbClr val="7D057E"/>
                </a:solidFill>
                <a:latin typeface="Comfortaa"/>
                <a:cs typeface="Comfortaa"/>
              </a:rPr>
              <a:t>häiritä </a:t>
            </a:r>
            <a:r>
              <a:rPr dirty="0" sz="2300" spc="70" b="0">
                <a:solidFill>
                  <a:srgbClr val="7D057E"/>
                </a:solidFill>
                <a:latin typeface="Comfortaa"/>
                <a:cs typeface="Comfortaa"/>
              </a:rPr>
              <a:t>joitain</a:t>
            </a:r>
            <a:r>
              <a:rPr dirty="0" sz="230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80" b="0">
                <a:solidFill>
                  <a:srgbClr val="7D057E"/>
                </a:solidFill>
                <a:latin typeface="Comfortaa"/>
                <a:cs typeface="Comfortaa"/>
              </a:rPr>
              <a:t>syöpähoitoja</a:t>
            </a:r>
            <a:r>
              <a:rPr dirty="0" sz="230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b="0">
                <a:solidFill>
                  <a:srgbClr val="7D057E"/>
                </a:solidFill>
                <a:latin typeface="Comfortaa"/>
                <a:cs typeface="Comfortaa"/>
              </a:rPr>
              <a:t>sekä</a:t>
            </a:r>
            <a:r>
              <a:rPr dirty="0" sz="230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105" b="0">
                <a:solidFill>
                  <a:srgbClr val="7D057E"/>
                </a:solidFill>
                <a:latin typeface="Comfortaa"/>
                <a:cs typeface="Comfortaa"/>
              </a:rPr>
              <a:t>hidastaa</a:t>
            </a:r>
            <a:r>
              <a:rPr dirty="0" sz="230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300" spc="90" b="0">
                <a:solidFill>
                  <a:srgbClr val="7D057E"/>
                </a:solidFill>
                <a:latin typeface="Comfortaa"/>
                <a:cs typeface="Comfortaa"/>
              </a:rPr>
              <a:t>toipumista</a:t>
            </a:r>
            <a:endParaRPr sz="23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643713" y="2224874"/>
            <a:ext cx="5000625" cy="6307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700" spc="110" b="0">
                <a:solidFill>
                  <a:srgbClr val="7D057E"/>
                </a:solidFill>
                <a:latin typeface="Comfortaa"/>
                <a:cs typeface="Comfortaa"/>
              </a:rPr>
              <a:t>Lautasmalli</a:t>
            </a:r>
            <a:endParaRPr sz="2700">
              <a:latin typeface="Comfortaa"/>
              <a:cs typeface="Comfortaa"/>
            </a:endParaRPr>
          </a:p>
          <a:p>
            <a:pPr algn="ctr">
              <a:lnSpc>
                <a:spcPct val="100000"/>
              </a:lnSpc>
              <a:spcBef>
                <a:spcPts val="3375"/>
              </a:spcBef>
            </a:pPr>
            <a:r>
              <a:rPr dirty="0" sz="2700" spc="50" b="0">
                <a:solidFill>
                  <a:srgbClr val="7D057E"/>
                </a:solidFill>
                <a:latin typeface="Comfortaa"/>
                <a:cs typeface="Comfortaa"/>
              </a:rPr>
              <a:t>Kasviperäiset</a:t>
            </a:r>
            <a:r>
              <a:rPr dirty="0" sz="2700" spc="10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700" spc="65" b="0">
                <a:solidFill>
                  <a:srgbClr val="7D057E"/>
                </a:solidFill>
                <a:latin typeface="Comfortaa"/>
                <a:cs typeface="Comfortaa"/>
              </a:rPr>
              <a:t>raaka-</a:t>
            </a:r>
            <a:r>
              <a:rPr dirty="0" sz="2700" spc="45" b="0">
                <a:solidFill>
                  <a:srgbClr val="7D057E"/>
                </a:solidFill>
                <a:latin typeface="Comfortaa"/>
                <a:cs typeface="Comfortaa"/>
              </a:rPr>
              <a:t>aineet*</a:t>
            </a:r>
            <a:endParaRPr sz="2700">
              <a:latin typeface="Comfortaa"/>
              <a:cs typeface="Comfortaa"/>
            </a:endParaRPr>
          </a:p>
          <a:p>
            <a:pPr algn="ctr" marL="12065" marR="5080">
              <a:lnSpc>
                <a:spcPct val="136600"/>
              </a:lnSpc>
              <a:spcBef>
                <a:spcPts val="2565"/>
              </a:spcBef>
            </a:pPr>
            <a:r>
              <a:rPr dirty="0" sz="2700" spc="110" b="0">
                <a:solidFill>
                  <a:srgbClr val="7D057E"/>
                </a:solidFill>
                <a:latin typeface="Comfortaa"/>
                <a:cs typeface="Comfortaa"/>
              </a:rPr>
              <a:t>Paljon</a:t>
            </a:r>
            <a:r>
              <a:rPr dirty="0" sz="2700" spc="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700" spc="70" b="0">
                <a:solidFill>
                  <a:srgbClr val="7D057E"/>
                </a:solidFill>
                <a:latin typeface="Comfortaa"/>
                <a:cs typeface="Comfortaa"/>
              </a:rPr>
              <a:t>kasviksia </a:t>
            </a:r>
            <a:r>
              <a:rPr dirty="0" sz="2700" b="0">
                <a:solidFill>
                  <a:srgbClr val="7D057E"/>
                </a:solidFill>
                <a:latin typeface="Comfortaa"/>
                <a:cs typeface="Comfortaa"/>
              </a:rPr>
              <a:t>ja</a:t>
            </a:r>
            <a:r>
              <a:rPr dirty="0" sz="2700" spc="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700" spc="100" b="0">
                <a:solidFill>
                  <a:srgbClr val="7D057E"/>
                </a:solidFill>
                <a:latin typeface="Comfortaa"/>
                <a:cs typeface="Comfortaa"/>
              </a:rPr>
              <a:t>hedelmiä </a:t>
            </a:r>
            <a:r>
              <a:rPr dirty="0" sz="2700" spc="65" b="0">
                <a:solidFill>
                  <a:srgbClr val="7D057E"/>
                </a:solidFill>
                <a:latin typeface="Comfortaa"/>
                <a:cs typeface="Comfortaa"/>
              </a:rPr>
              <a:t>sisältävä</a:t>
            </a:r>
            <a:r>
              <a:rPr dirty="0" sz="2700" spc="9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700" spc="65" b="0">
                <a:solidFill>
                  <a:srgbClr val="7D057E"/>
                </a:solidFill>
                <a:latin typeface="Comfortaa"/>
                <a:cs typeface="Comfortaa"/>
              </a:rPr>
              <a:t>Välimerellinen </a:t>
            </a:r>
            <a:r>
              <a:rPr dirty="0" sz="2700" spc="75" b="0">
                <a:solidFill>
                  <a:srgbClr val="7D057E"/>
                </a:solidFill>
                <a:latin typeface="Comfortaa"/>
                <a:cs typeface="Comfortaa"/>
              </a:rPr>
              <a:t>ruokavalio</a:t>
            </a:r>
            <a:endParaRPr sz="2700">
              <a:latin typeface="Comfortaa"/>
              <a:cs typeface="Comfortaa"/>
            </a:endParaRPr>
          </a:p>
          <a:p>
            <a:pPr algn="ctr">
              <a:lnSpc>
                <a:spcPct val="100000"/>
              </a:lnSpc>
              <a:spcBef>
                <a:spcPts val="2740"/>
              </a:spcBef>
            </a:pPr>
            <a:r>
              <a:rPr dirty="0" sz="2700" spc="105" b="0">
                <a:solidFill>
                  <a:srgbClr val="7D057E"/>
                </a:solidFill>
                <a:latin typeface="Comfortaa"/>
                <a:cs typeface="Comfortaa"/>
              </a:rPr>
              <a:t>Sydänmerkki-</a:t>
            </a:r>
            <a:r>
              <a:rPr dirty="0" sz="2700" spc="-10" b="0">
                <a:solidFill>
                  <a:srgbClr val="7D057E"/>
                </a:solidFill>
                <a:latin typeface="Comfortaa"/>
                <a:cs typeface="Comfortaa"/>
              </a:rPr>
              <a:t>tuotteet</a:t>
            </a:r>
            <a:endParaRPr sz="2700">
              <a:latin typeface="Comfortaa"/>
              <a:cs typeface="Comfortaa"/>
            </a:endParaRPr>
          </a:p>
          <a:p>
            <a:pPr algn="ctr" marL="516890" marR="509270">
              <a:lnSpc>
                <a:spcPct val="136600"/>
              </a:lnSpc>
              <a:spcBef>
                <a:spcPts val="2060"/>
              </a:spcBef>
            </a:pPr>
            <a:r>
              <a:rPr dirty="0" sz="2700" spc="80" b="0">
                <a:solidFill>
                  <a:srgbClr val="7D057E"/>
                </a:solidFill>
                <a:latin typeface="Comfortaa"/>
                <a:cs typeface="Comfortaa"/>
              </a:rPr>
              <a:t>Kansalliset </a:t>
            </a:r>
            <a:r>
              <a:rPr dirty="0" sz="2700" spc="60" b="0">
                <a:solidFill>
                  <a:srgbClr val="7D057E"/>
                </a:solidFill>
                <a:latin typeface="Comfortaa"/>
                <a:cs typeface="Comfortaa"/>
              </a:rPr>
              <a:t>ravitsemussuositukset</a:t>
            </a:r>
            <a:endParaRPr sz="2700">
              <a:latin typeface="Comfortaa"/>
              <a:cs typeface="Comfortaa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2700">
              <a:latin typeface="Comfortaa"/>
              <a:cs typeface="Comfortaa"/>
            </a:endParaRPr>
          </a:p>
          <a:p>
            <a:pPr algn="ctr">
              <a:lnSpc>
                <a:spcPct val="100000"/>
              </a:lnSpc>
            </a:pPr>
            <a:r>
              <a:rPr dirty="0" sz="2700" spc="60" b="0">
                <a:solidFill>
                  <a:srgbClr val="7D057E"/>
                </a:solidFill>
                <a:latin typeface="Comfortaa"/>
                <a:cs typeface="Comfortaa"/>
              </a:rPr>
              <a:t>(Raaka-</a:t>
            </a:r>
            <a:r>
              <a:rPr dirty="0" sz="2700" spc="35" b="0">
                <a:solidFill>
                  <a:srgbClr val="7D057E"/>
                </a:solidFill>
                <a:latin typeface="Comfortaa"/>
                <a:cs typeface="Comfortaa"/>
              </a:rPr>
              <a:t>ravinto)</a:t>
            </a:r>
            <a:endParaRPr sz="27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9680" y="571503"/>
            <a:ext cx="95250" cy="952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16833" y="375161"/>
            <a:ext cx="7423150" cy="41783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550" spc="80" b="0">
                <a:latin typeface="Comfortaa"/>
                <a:cs typeface="Comfortaa"/>
              </a:rPr>
              <a:t>Raa'at</a:t>
            </a:r>
            <a:r>
              <a:rPr dirty="0" sz="2550" spc="90" b="0">
                <a:latin typeface="Comfortaa"/>
                <a:cs typeface="Comfortaa"/>
              </a:rPr>
              <a:t> </a:t>
            </a:r>
            <a:r>
              <a:rPr dirty="0" sz="2550" spc="75" b="0">
                <a:latin typeface="Comfortaa"/>
                <a:cs typeface="Comfortaa"/>
              </a:rPr>
              <a:t>vihannekset</a:t>
            </a:r>
            <a:r>
              <a:rPr dirty="0" sz="2550" spc="95" b="0">
                <a:latin typeface="Comfortaa"/>
                <a:cs typeface="Comfortaa"/>
              </a:rPr>
              <a:t> </a:t>
            </a:r>
            <a:r>
              <a:rPr dirty="0" sz="2550" spc="55" b="0">
                <a:latin typeface="Comfortaa"/>
                <a:cs typeface="Comfortaa"/>
              </a:rPr>
              <a:t>kypsennettyjä</a:t>
            </a:r>
            <a:r>
              <a:rPr dirty="0" sz="2550" spc="85" b="0">
                <a:latin typeface="Comfortaa"/>
                <a:cs typeface="Comfortaa"/>
              </a:rPr>
              <a:t> </a:t>
            </a:r>
            <a:r>
              <a:rPr dirty="0" sz="2550" spc="100" b="0">
                <a:latin typeface="Comfortaa"/>
                <a:cs typeface="Comfortaa"/>
              </a:rPr>
              <a:t>parempia</a:t>
            </a:r>
            <a:endParaRPr sz="2550">
              <a:latin typeface="Comfortaa"/>
              <a:cs typeface="Comfortaa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6892" y="1214440"/>
            <a:ext cx="104774" cy="10477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9680" y="1866902"/>
            <a:ext cx="95250" cy="9524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6892" y="2509840"/>
            <a:ext cx="104774" cy="10477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26892" y="3157540"/>
            <a:ext cx="104774" cy="10477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9680" y="3810002"/>
            <a:ext cx="95250" cy="9524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6892" y="5100640"/>
            <a:ext cx="104774" cy="104774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26892" y="5748340"/>
            <a:ext cx="104774" cy="104774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9680" y="6400802"/>
            <a:ext cx="95250" cy="95249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26892" y="7043739"/>
            <a:ext cx="104774" cy="104774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26892" y="7691439"/>
            <a:ext cx="104774" cy="104774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26892" y="8339139"/>
            <a:ext cx="104774" cy="104774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26892" y="8986839"/>
            <a:ext cx="104774" cy="104774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9680" y="9639302"/>
            <a:ext cx="95250" cy="95249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8016833" y="1022861"/>
            <a:ext cx="9267825" cy="88379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567690">
              <a:lnSpc>
                <a:spcPct val="100000"/>
              </a:lnSpc>
              <a:spcBef>
                <a:spcPts val="120"/>
              </a:spcBef>
            </a:pPr>
            <a:r>
              <a:rPr dirty="0" sz="2550" spc="175" b="0">
                <a:solidFill>
                  <a:srgbClr val="7D057E"/>
                </a:solidFill>
                <a:latin typeface="Comfortaa"/>
                <a:cs typeface="Comfortaa"/>
              </a:rPr>
              <a:t>mm.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55" b="0">
                <a:solidFill>
                  <a:srgbClr val="7D057E"/>
                </a:solidFill>
                <a:latin typeface="Comfortaa"/>
                <a:cs typeface="Comfortaa"/>
              </a:rPr>
              <a:t>alfa-karoteeni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ja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00" b="0">
                <a:solidFill>
                  <a:srgbClr val="7D057E"/>
                </a:solidFill>
                <a:latin typeface="Comfortaa"/>
                <a:cs typeface="Comfortaa"/>
              </a:rPr>
              <a:t>vitamiinit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55" b="0">
                <a:solidFill>
                  <a:srgbClr val="7D057E"/>
                </a:solidFill>
                <a:latin typeface="Comfortaa"/>
                <a:cs typeface="Comfortaa"/>
              </a:rPr>
              <a:t>säilyvät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20" b="0">
                <a:solidFill>
                  <a:srgbClr val="7D057E"/>
                </a:solidFill>
                <a:latin typeface="Comfortaa"/>
                <a:cs typeface="Comfortaa"/>
              </a:rPr>
              <a:t>paremmin</a:t>
            </a:r>
            <a:endParaRPr sz="2550">
              <a:latin typeface="Comfortaa"/>
              <a:cs typeface="Comfortaa"/>
            </a:endParaRPr>
          </a:p>
          <a:p>
            <a:pPr marL="567690" marR="3755390" indent="-555625">
              <a:lnSpc>
                <a:spcPts val="5100"/>
              </a:lnSpc>
              <a:spcBef>
                <a:spcPts val="509"/>
              </a:spcBef>
            </a:pP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Riskiä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65" b="0">
                <a:solidFill>
                  <a:srgbClr val="7D057E"/>
                </a:solidFill>
                <a:latin typeface="Comfortaa"/>
                <a:cs typeface="Comfortaa"/>
              </a:rPr>
              <a:t>vähentävät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60" b="0">
                <a:solidFill>
                  <a:srgbClr val="7D057E"/>
                </a:solidFill>
                <a:latin typeface="Comfortaa"/>
                <a:cs typeface="Comfortaa"/>
              </a:rPr>
              <a:t>maitotuotteet: </a:t>
            </a:r>
            <a:r>
              <a:rPr dirty="0" sz="2550" spc="95" b="0">
                <a:solidFill>
                  <a:srgbClr val="7D057E"/>
                </a:solidFill>
                <a:latin typeface="Comfortaa"/>
                <a:cs typeface="Comfortaa"/>
              </a:rPr>
              <a:t>hapanmaitotuotteet</a:t>
            </a:r>
            <a:endParaRPr sz="2550">
              <a:latin typeface="Comfortaa"/>
              <a:cs typeface="Comfortaa"/>
            </a:endParaRPr>
          </a:p>
          <a:p>
            <a:pPr marL="567690">
              <a:lnSpc>
                <a:spcPct val="100000"/>
              </a:lnSpc>
              <a:spcBef>
                <a:spcPts val="1530"/>
              </a:spcBef>
            </a:pP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tietyt</a:t>
            </a:r>
            <a:r>
              <a:rPr dirty="0" sz="2550" spc="31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kypsytetyt</a:t>
            </a:r>
            <a:r>
              <a:rPr dirty="0" sz="2550" spc="31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juustot</a:t>
            </a:r>
            <a:endParaRPr sz="2550">
              <a:latin typeface="Comfortaa"/>
              <a:cs typeface="Comfortaa"/>
            </a:endParaRPr>
          </a:p>
          <a:p>
            <a:pPr marL="12700" marR="5080">
              <a:lnSpc>
                <a:spcPts val="5100"/>
              </a:lnSpc>
              <a:spcBef>
                <a:spcPts val="509"/>
              </a:spcBef>
            </a:pPr>
            <a:r>
              <a:rPr dirty="0" u="heavy" sz="2550" spc="165">
                <a:solidFill>
                  <a:srgbClr val="7D057E"/>
                </a:solidFill>
                <a:uFill>
                  <a:solidFill>
                    <a:srgbClr val="7D057E"/>
                  </a:solidFill>
                </a:uFill>
                <a:latin typeface="Comfortaa"/>
                <a:cs typeface="Comfortaa"/>
              </a:rPr>
              <a:t>Kuidut</a:t>
            </a:r>
            <a:r>
              <a:rPr dirty="0" u="none" sz="2550" spc="12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u="none" sz="2550" b="0">
                <a:solidFill>
                  <a:srgbClr val="7D057E"/>
                </a:solidFill>
                <a:latin typeface="Comfortaa"/>
                <a:cs typeface="Comfortaa"/>
              </a:rPr>
              <a:t>(täysjyvävilja,</a:t>
            </a:r>
            <a:r>
              <a:rPr dirty="0" u="none" sz="2550" spc="14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u="none" sz="2550" spc="80" b="0">
                <a:solidFill>
                  <a:srgbClr val="7D057E"/>
                </a:solidFill>
                <a:latin typeface="Comfortaa"/>
                <a:cs typeface="Comfortaa"/>
              </a:rPr>
              <a:t>palkokasvit,</a:t>
            </a:r>
            <a:r>
              <a:rPr dirty="0" u="none" sz="2550" spc="13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u="none" sz="2550" spc="140" b="0">
                <a:solidFill>
                  <a:srgbClr val="7D057E"/>
                </a:solidFill>
                <a:latin typeface="Comfortaa"/>
                <a:cs typeface="Comfortaa"/>
              </a:rPr>
              <a:t>pähkinät </a:t>
            </a:r>
            <a:r>
              <a:rPr dirty="0" u="none" sz="2550" b="0">
                <a:solidFill>
                  <a:srgbClr val="7D057E"/>
                </a:solidFill>
                <a:latin typeface="Comfortaa"/>
                <a:cs typeface="Comfortaa"/>
              </a:rPr>
              <a:t>ja</a:t>
            </a:r>
            <a:r>
              <a:rPr dirty="0" u="none" sz="2550" spc="14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u="none" sz="2550" spc="50" b="0">
                <a:solidFill>
                  <a:srgbClr val="7D057E"/>
                </a:solidFill>
                <a:latin typeface="Comfortaa"/>
                <a:cs typeface="Comfortaa"/>
              </a:rPr>
              <a:t>siemenet, </a:t>
            </a:r>
            <a:r>
              <a:rPr dirty="0" u="none" sz="2550" spc="75" b="0">
                <a:solidFill>
                  <a:srgbClr val="7D057E"/>
                </a:solidFill>
                <a:latin typeface="Comfortaa"/>
                <a:cs typeface="Comfortaa"/>
              </a:rPr>
              <a:t>vihannekset,</a:t>
            </a:r>
            <a:r>
              <a:rPr dirty="0" u="none" sz="2550" spc="16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u="none" sz="2550" b="0">
                <a:solidFill>
                  <a:srgbClr val="7D057E"/>
                </a:solidFill>
                <a:latin typeface="Comfortaa"/>
                <a:cs typeface="Comfortaa"/>
              </a:rPr>
              <a:t>juurekset,</a:t>
            </a:r>
            <a:r>
              <a:rPr dirty="0" u="none" sz="2550" spc="1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u="none" sz="2550" spc="60" b="0">
                <a:solidFill>
                  <a:srgbClr val="7D057E"/>
                </a:solidFill>
                <a:latin typeface="Comfortaa"/>
                <a:cs typeface="Comfortaa"/>
              </a:rPr>
              <a:t>marjat</a:t>
            </a:r>
            <a:r>
              <a:rPr dirty="0" u="none" sz="2550" spc="16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u="none" sz="2550" b="0">
                <a:solidFill>
                  <a:srgbClr val="7D057E"/>
                </a:solidFill>
                <a:latin typeface="Comfortaa"/>
                <a:cs typeface="Comfortaa"/>
              </a:rPr>
              <a:t>ja</a:t>
            </a:r>
            <a:r>
              <a:rPr dirty="0" u="none" sz="2550" spc="1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u="none" sz="2550" spc="70" b="0">
                <a:solidFill>
                  <a:srgbClr val="7D057E"/>
                </a:solidFill>
                <a:latin typeface="Comfortaa"/>
                <a:cs typeface="Comfortaa"/>
              </a:rPr>
              <a:t>hedelmät)</a:t>
            </a:r>
            <a:endParaRPr sz="2550">
              <a:latin typeface="Comfortaa"/>
              <a:cs typeface="Comfortaa"/>
            </a:endParaRPr>
          </a:p>
          <a:p>
            <a:pPr marL="567690">
              <a:lnSpc>
                <a:spcPct val="100000"/>
              </a:lnSpc>
              <a:spcBef>
                <a:spcPts val="1530"/>
              </a:spcBef>
            </a:pP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erityisesti</a:t>
            </a:r>
            <a:r>
              <a:rPr dirty="0" sz="2550" spc="22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20" b="0">
                <a:solidFill>
                  <a:srgbClr val="7D057E"/>
                </a:solidFill>
                <a:latin typeface="Comfortaa"/>
                <a:cs typeface="Comfortaa"/>
              </a:rPr>
              <a:t>hapanmaitotuotteiden</a:t>
            </a:r>
            <a:r>
              <a:rPr dirty="0" sz="2550" spc="229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00" b="0">
                <a:solidFill>
                  <a:srgbClr val="7D057E"/>
                </a:solidFill>
                <a:latin typeface="Comfortaa"/>
                <a:cs typeface="Comfortaa"/>
              </a:rPr>
              <a:t>kanssa</a:t>
            </a:r>
            <a:endParaRPr sz="2550">
              <a:latin typeface="Comfortaa"/>
              <a:cs typeface="Comfortaa"/>
            </a:endParaRPr>
          </a:p>
          <a:p>
            <a:pPr marL="12700" marR="792480" indent="554990">
              <a:lnSpc>
                <a:spcPts val="5100"/>
              </a:lnSpc>
              <a:spcBef>
                <a:spcPts val="509"/>
              </a:spcBef>
            </a:pPr>
            <a:r>
              <a:rPr dirty="0" sz="2550" spc="60" b="0">
                <a:solidFill>
                  <a:srgbClr val="7D057E"/>
                </a:solidFill>
                <a:latin typeface="Comfortaa"/>
                <a:cs typeface="Comfortaa"/>
              </a:rPr>
              <a:t>riskiä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vähentäviä </a:t>
            </a:r>
            <a:r>
              <a:rPr dirty="0" sz="2550" spc="95" b="0">
                <a:solidFill>
                  <a:srgbClr val="7D057E"/>
                </a:solidFill>
                <a:latin typeface="Comfortaa"/>
                <a:cs typeface="Comfortaa"/>
              </a:rPr>
              <a:t>vaikutuksia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10" b="0">
                <a:solidFill>
                  <a:srgbClr val="7D057E"/>
                </a:solidFill>
                <a:latin typeface="Comfortaa"/>
                <a:cs typeface="Comfortaa"/>
              </a:rPr>
              <a:t>myös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50" b="0">
                <a:solidFill>
                  <a:srgbClr val="7D057E"/>
                </a:solidFill>
                <a:latin typeface="Comfortaa"/>
                <a:cs typeface="Comfortaa"/>
              </a:rPr>
              <a:t>itsenäisesti 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Pellavansiemenet*</a:t>
            </a:r>
            <a:r>
              <a:rPr dirty="0" sz="2550" spc="14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(sis.</a:t>
            </a:r>
            <a:r>
              <a:rPr dirty="0" sz="2550" spc="14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-20" b="0">
                <a:solidFill>
                  <a:srgbClr val="7D057E"/>
                </a:solidFill>
                <a:latin typeface="Comfortaa"/>
                <a:cs typeface="Comfortaa"/>
              </a:rPr>
              <a:t>ALA)</a:t>
            </a:r>
            <a:endParaRPr sz="2550">
              <a:latin typeface="Comfortaa"/>
              <a:cs typeface="Comfortaa"/>
            </a:endParaRPr>
          </a:p>
          <a:p>
            <a:pPr marL="567690">
              <a:lnSpc>
                <a:spcPct val="100000"/>
              </a:lnSpc>
              <a:spcBef>
                <a:spcPts val="1530"/>
              </a:spcBef>
            </a:pPr>
            <a:r>
              <a:rPr dirty="0" sz="2550" spc="60" b="0">
                <a:solidFill>
                  <a:srgbClr val="7D057E"/>
                </a:solidFill>
                <a:latin typeface="Comfortaa"/>
                <a:cs typeface="Comfortaa"/>
              </a:rPr>
              <a:t>estää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kasvainten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kasvua</a:t>
            </a:r>
            <a:endParaRPr sz="2550">
              <a:latin typeface="Comfortaa"/>
              <a:cs typeface="Comfortaa"/>
            </a:endParaRPr>
          </a:p>
          <a:p>
            <a:pPr marL="567690" marR="772795">
              <a:lnSpc>
                <a:spcPts val="5100"/>
              </a:lnSpc>
              <a:spcBef>
                <a:spcPts val="509"/>
              </a:spcBef>
            </a:pPr>
            <a:r>
              <a:rPr dirty="0" sz="2550" spc="105" b="0">
                <a:solidFill>
                  <a:srgbClr val="7D057E"/>
                </a:solidFill>
                <a:latin typeface="Comfortaa"/>
                <a:cs typeface="Comfortaa"/>
              </a:rPr>
              <a:t>lisää</a:t>
            </a:r>
            <a:r>
              <a:rPr dirty="0" sz="2550" spc="10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25" b="0">
                <a:solidFill>
                  <a:srgbClr val="7D057E"/>
                </a:solidFill>
                <a:latin typeface="Comfortaa"/>
                <a:cs typeface="Comfortaa"/>
              </a:rPr>
              <a:t>apoptoosia</a:t>
            </a:r>
            <a:r>
              <a:rPr dirty="0" sz="2550" spc="11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eli</a:t>
            </a:r>
            <a:r>
              <a:rPr dirty="0" sz="2550" spc="114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05" b="0">
                <a:solidFill>
                  <a:srgbClr val="7D057E"/>
                </a:solidFill>
                <a:latin typeface="Comfortaa"/>
                <a:cs typeface="Comfortaa"/>
              </a:rPr>
              <a:t>ohjelmoitua</a:t>
            </a:r>
            <a:r>
              <a:rPr dirty="0" sz="2550" spc="110" b="0">
                <a:solidFill>
                  <a:srgbClr val="7D057E"/>
                </a:solidFill>
                <a:latin typeface="Comfortaa"/>
                <a:cs typeface="Comfortaa"/>
              </a:rPr>
              <a:t> solukuolemaa </a:t>
            </a:r>
            <a:r>
              <a:rPr dirty="0" sz="2550" spc="95" b="0">
                <a:solidFill>
                  <a:srgbClr val="7D057E"/>
                </a:solidFill>
                <a:latin typeface="Comfortaa"/>
                <a:cs typeface="Comfortaa"/>
              </a:rPr>
              <a:t>voimistaa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5" b="0">
                <a:solidFill>
                  <a:srgbClr val="7D057E"/>
                </a:solidFill>
                <a:latin typeface="Comfortaa"/>
                <a:cs typeface="Comfortaa"/>
              </a:rPr>
              <a:t>immuniteettia</a:t>
            </a:r>
            <a:endParaRPr sz="2550">
              <a:latin typeface="Comfortaa"/>
              <a:cs typeface="Comfortaa"/>
            </a:endParaRPr>
          </a:p>
          <a:p>
            <a:pPr marL="567690">
              <a:lnSpc>
                <a:spcPct val="100000"/>
              </a:lnSpc>
              <a:spcBef>
                <a:spcPts val="1530"/>
              </a:spcBef>
            </a:pPr>
            <a:r>
              <a:rPr dirty="0" sz="2550" spc="60" b="0">
                <a:solidFill>
                  <a:srgbClr val="7D057E"/>
                </a:solidFill>
                <a:latin typeface="Comfortaa"/>
                <a:cs typeface="Comfortaa"/>
              </a:rPr>
              <a:t>estää</a:t>
            </a:r>
            <a:r>
              <a:rPr dirty="0" sz="2550" spc="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angiogeneesiä**</a:t>
            </a:r>
            <a:endParaRPr sz="2550">
              <a:latin typeface="Comfortaa"/>
              <a:cs typeface="Comfortaa"/>
            </a:endParaRPr>
          </a:p>
          <a:p>
            <a:pPr marL="12700">
              <a:lnSpc>
                <a:spcPct val="100000"/>
              </a:lnSpc>
              <a:spcBef>
                <a:spcPts val="2039"/>
              </a:spcBef>
            </a:pPr>
            <a:r>
              <a:rPr dirty="0" sz="2550" spc="55" b="0">
                <a:solidFill>
                  <a:srgbClr val="7D057E"/>
                </a:solidFill>
                <a:latin typeface="Comfortaa"/>
                <a:cs typeface="Comfortaa"/>
              </a:rPr>
              <a:t>Ekstraneitsytoliiviöljy</a:t>
            </a:r>
            <a:r>
              <a:rPr dirty="0" sz="2550" spc="12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(sis.</a:t>
            </a:r>
            <a:r>
              <a:rPr dirty="0" sz="2550" spc="12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05" b="0">
                <a:solidFill>
                  <a:srgbClr val="7D057E"/>
                </a:solidFill>
                <a:latin typeface="Comfortaa"/>
                <a:cs typeface="Comfortaa"/>
              </a:rPr>
              <a:t>hyödyllisiä</a:t>
            </a:r>
            <a:r>
              <a:rPr dirty="0" sz="2550" spc="13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50" b="0">
                <a:solidFill>
                  <a:srgbClr val="7D057E"/>
                </a:solidFill>
                <a:latin typeface="Comfortaa"/>
                <a:cs typeface="Comfortaa"/>
              </a:rPr>
              <a:t>polyfenoleita)</a:t>
            </a:r>
            <a:endParaRPr sz="2550">
              <a:latin typeface="Comfortaa"/>
              <a:cs typeface="Comfortaa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0" y="0"/>
            <a:ext cx="6899275" cy="10287000"/>
            <a:chOff x="0" y="0"/>
            <a:chExt cx="6899275" cy="10287000"/>
          </a:xfrm>
        </p:grpSpPr>
        <p:sp>
          <p:nvSpPr>
            <p:cNvPr id="19" name="object 19" descr=""/>
            <p:cNvSpPr/>
            <p:nvPr/>
          </p:nvSpPr>
          <p:spPr>
            <a:xfrm>
              <a:off x="0" y="0"/>
              <a:ext cx="6899275" cy="10287000"/>
            </a:xfrm>
            <a:custGeom>
              <a:avLst/>
              <a:gdLst/>
              <a:ahLst/>
              <a:cxnLst/>
              <a:rect l="l" t="t" r="r" b="b"/>
              <a:pathLst>
                <a:path w="6899275" h="10287000">
                  <a:moveTo>
                    <a:pt x="6898688" y="0"/>
                  </a:moveTo>
                  <a:lnTo>
                    <a:pt x="6898688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6898688" y="0"/>
                  </a:lnTo>
                  <a:close/>
                </a:path>
              </a:pathLst>
            </a:custGeom>
            <a:solidFill>
              <a:srgbClr val="E7C2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178921" y="2827871"/>
              <a:ext cx="5687060" cy="0"/>
            </a:xfrm>
            <a:custGeom>
              <a:avLst/>
              <a:gdLst/>
              <a:ahLst/>
              <a:cxnLst/>
              <a:rect l="l" t="t" r="r" b="b"/>
              <a:pathLst>
                <a:path w="5687059" h="0">
                  <a:moveTo>
                    <a:pt x="0" y="0"/>
                  </a:moveTo>
                  <a:lnTo>
                    <a:pt x="5686471" y="0"/>
                  </a:lnTo>
                </a:path>
              </a:pathLst>
            </a:custGeom>
            <a:ln w="47624">
              <a:solidFill>
                <a:srgbClr val="8A619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764" y="4896501"/>
              <a:ext cx="5836422" cy="4318902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1142389" y="2061109"/>
            <a:ext cx="229044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695" b="1">
                <a:solidFill>
                  <a:srgbClr val="7D057E"/>
                </a:solidFill>
                <a:latin typeface="Comfortaa"/>
                <a:cs typeface="Comfortaa"/>
              </a:rPr>
              <a:t>S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915" b="1">
                <a:solidFill>
                  <a:srgbClr val="7D057E"/>
                </a:solidFill>
                <a:latin typeface="Comfortaa"/>
                <a:cs typeface="Comfortaa"/>
              </a:rPr>
              <a:t>U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250" b="1">
                <a:solidFill>
                  <a:srgbClr val="7D057E"/>
                </a:solidFill>
                <a:latin typeface="Comfortaa"/>
                <a:cs typeface="Comfortaa"/>
              </a:rPr>
              <a:t>O</a:t>
            </a:r>
            <a:r>
              <a:rPr dirty="0" sz="4200" spc="-30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695" b="1">
                <a:solidFill>
                  <a:srgbClr val="7D057E"/>
                </a:solidFill>
                <a:latin typeface="Comfortaa"/>
                <a:cs typeface="Comfortaa"/>
              </a:rPr>
              <a:t>S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235" b="1">
                <a:solidFill>
                  <a:srgbClr val="7D057E"/>
                </a:solidFill>
                <a:latin typeface="Comfortaa"/>
                <a:cs typeface="Comfortaa"/>
              </a:rPr>
              <a:t>I</a:t>
            </a:r>
            <a:endParaRPr sz="4200">
              <a:latin typeface="Comfortaa"/>
              <a:cs typeface="Comfortaa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776851" y="2061109"/>
            <a:ext cx="215963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530" b="1">
                <a:solidFill>
                  <a:srgbClr val="7D057E"/>
                </a:solidFill>
                <a:latin typeface="Comfortaa"/>
                <a:cs typeface="Comfortaa"/>
              </a:rPr>
              <a:t>N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b="1">
                <a:solidFill>
                  <a:srgbClr val="7D057E"/>
                </a:solidFill>
                <a:latin typeface="Comfortaa"/>
                <a:cs typeface="Comfortaa"/>
              </a:rPr>
              <a:t>Ä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285" b="1">
                <a:solidFill>
                  <a:srgbClr val="7D057E"/>
                </a:solidFill>
                <a:latin typeface="Comfortaa"/>
                <a:cs typeface="Comfortaa"/>
              </a:rPr>
              <a:t>I</a:t>
            </a:r>
            <a:r>
              <a:rPr dirty="0" sz="4200" spc="-30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-35" b="1">
                <a:solidFill>
                  <a:srgbClr val="7D057E"/>
                </a:solidFill>
                <a:latin typeface="Comfortaa"/>
                <a:cs typeface="Comfortaa"/>
              </a:rPr>
              <a:t>T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-50" b="1">
                <a:solidFill>
                  <a:srgbClr val="7D057E"/>
                </a:solidFill>
                <a:latin typeface="Comfortaa"/>
                <a:cs typeface="Comfortaa"/>
              </a:rPr>
              <a:t>Ä</a:t>
            </a:r>
            <a:endParaRPr sz="42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899275" cy="10287000"/>
          </a:xfrm>
          <a:custGeom>
            <a:avLst/>
            <a:gdLst/>
            <a:ahLst/>
            <a:cxnLst/>
            <a:rect l="l" t="t" r="r" b="b"/>
            <a:pathLst>
              <a:path w="6899275" h="10287000">
                <a:moveTo>
                  <a:pt x="6898688" y="0"/>
                </a:moveTo>
                <a:lnTo>
                  <a:pt x="6898688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6898688" y="0"/>
                </a:lnTo>
                <a:close/>
              </a:path>
            </a:pathLst>
          </a:custGeom>
          <a:solidFill>
            <a:srgbClr val="E7C2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178921" y="2827871"/>
            <a:ext cx="5687060" cy="0"/>
          </a:xfrm>
          <a:custGeom>
            <a:avLst/>
            <a:gdLst/>
            <a:ahLst/>
            <a:cxnLst/>
            <a:rect l="l" t="t" r="r" b="b"/>
            <a:pathLst>
              <a:path w="5687059" h="0">
                <a:moveTo>
                  <a:pt x="0" y="0"/>
                </a:moveTo>
                <a:lnTo>
                  <a:pt x="5686471" y="0"/>
                </a:lnTo>
              </a:path>
            </a:pathLst>
          </a:custGeom>
          <a:ln w="47624">
            <a:solidFill>
              <a:srgbClr val="8A619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9680" y="942290"/>
            <a:ext cx="95250" cy="9524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016833" y="745948"/>
            <a:ext cx="2566670" cy="41783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550" spc="45" b="0">
                <a:latin typeface="Comfortaa"/>
                <a:cs typeface="Comfortaa"/>
              </a:rPr>
              <a:t>Rasvaiset</a:t>
            </a:r>
            <a:r>
              <a:rPr dirty="0" sz="2550" spc="75" b="0">
                <a:latin typeface="Comfortaa"/>
                <a:cs typeface="Comfortaa"/>
              </a:rPr>
              <a:t> </a:t>
            </a:r>
            <a:r>
              <a:rPr dirty="0" sz="2550" spc="70" b="0">
                <a:latin typeface="Comfortaa"/>
                <a:cs typeface="Comfortaa"/>
              </a:rPr>
              <a:t>kalat</a:t>
            </a:r>
            <a:endParaRPr sz="2550">
              <a:latin typeface="Comfortaa"/>
              <a:cs typeface="Comfortaa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6892" y="1585227"/>
            <a:ext cx="104774" cy="10477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9680" y="2237690"/>
            <a:ext cx="95250" cy="9524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6892" y="2880627"/>
            <a:ext cx="104774" cy="10477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26892" y="3528327"/>
            <a:ext cx="104774" cy="104774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9680" y="4180790"/>
            <a:ext cx="95250" cy="95249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9680" y="4828490"/>
            <a:ext cx="95250" cy="95249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6892" y="6119127"/>
            <a:ext cx="104774" cy="104774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26892" y="6766827"/>
            <a:ext cx="104774" cy="104774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9680" y="7419289"/>
            <a:ext cx="95250" cy="95249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26892" y="8062227"/>
            <a:ext cx="104774" cy="104774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26892" y="8709927"/>
            <a:ext cx="104774" cy="104774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26892" y="9357627"/>
            <a:ext cx="104774" cy="104774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8016833" y="1393648"/>
            <a:ext cx="9257665" cy="81902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567690">
              <a:lnSpc>
                <a:spcPct val="100000"/>
              </a:lnSpc>
              <a:spcBef>
                <a:spcPts val="120"/>
              </a:spcBef>
            </a:pPr>
            <a:r>
              <a:rPr dirty="0" sz="2550" spc="45" b="0">
                <a:solidFill>
                  <a:srgbClr val="7D057E"/>
                </a:solidFill>
                <a:latin typeface="Comfortaa"/>
                <a:cs typeface="Comfortaa"/>
              </a:rPr>
              <a:t>(kirjo)lohi,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sardiinit,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40" b="0">
                <a:solidFill>
                  <a:srgbClr val="7D057E"/>
                </a:solidFill>
                <a:latin typeface="Comfortaa"/>
                <a:cs typeface="Comfortaa"/>
              </a:rPr>
              <a:t>muikku,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00" b="0">
                <a:solidFill>
                  <a:srgbClr val="7D057E"/>
                </a:solidFill>
                <a:latin typeface="Comfortaa"/>
                <a:cs typeface="Comfortaa"/>
              </a:rPr>
              <a:t>pikkumakrilli;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10" b="0">
                <a:solidFill>
                  <a:srgbClr val="7D057E"/>
                </a:solidFill>
                <a:latin typeface="Comfortaa"/>
                <a:cs typeface="Comfortaa"/>
              </a:rPr>
              <a:t>myös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siika</a:t>
            </a:r>
            <a:endParaRPr sz="2550">
              <a:latin typeface="Comfortaa"/>
              <a:cs typeface="Comfortaa"/>
            </a:endParaRPr>
          </a:p>
          <a:p>
            <a:pPr marL="567690" marR="3429635" indent="-555625">
              <a:lnSpc>
                <a:spcPts val="5100"/>
              </a:lnSpc>
              <a:spcBef>
                <a:spcPts val="509"/>
              </a:spcBef>
            </a:pPr>
            <a:r>
              <a:rPr dirty="0" sz="2550" spc="100" b="0">
                <a:solidFill>
                  <a:srgbClr val="7D057E"/>
                </a:solidFill>
                <a:latin typeface="Comfortaa"/>
                <a:cs typeface="Comfortaa"/>
              </a:rPr>
              <a:t>Soija*</a:t>
            </a:r>
            <a:r>
              <a:rPr dirty="0" sz="2550" spc="65" b="0">
                <a:solidFill>
                  <a:srgbClr val="7D057E"/>
                </a:solidFill>
                <a:latin typeface="Comfortaa"/>
                <a:cs typeface="Comfortaa"/>
              </a:rPr>
              <a:t> (soijapavut,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 tofu, soijamaito) </a:t>
            </a:r>
            <a:r>
              <a:rPr dirty="0" sz="2550" spc="114" b="0">
                <a:solidFill>
                  <a:srgbClr val="7D057E"/>
                </a:solidFill>
                <a:latin typeface="Comfortaa"/>
                <a:cs typeface="Comfortaa"/>
              </a:rPr>
              <a:t>parantaa</a:t>
            </a:r>
            <a:r>
              <a:rPr dirty="0" sz="2550" spc="4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ennustetta</a:t>
            </a:r>
            <a:r>
              <a:rPr dirty="0" sz="2550" spc="63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vähentää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35" b="0">
                <a:solidFill>
                  <a:srgbClr val="7D057E"/>
                </a:solidFill>
                <a:latin typeface="Comfortaa"/>
                <a:cs typeface="Comfortaa"/>
              </a:rPr>
              <a:t>uusiutumisen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50" b="0">
                <a:solidFill>
                  <a:srgbClr val="7D057E"/>
                </a:solidFill>
                <a:latin typeface="Comfortaa"/>
                <a:cs typeface="Comfortaa"/>
              </a:rPr>
              <a:t>riskiä</a:t>
            </a:r>
            <a:endParaRPr sz="2550">
              <a:latin typeface="Comfortaa"/>
              <a:cs typeface="Comfortaa"/>
            </a:endParaRPr>
          </a:p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 sz="2550" spc="100" b="0">
                <a:solidFill>
                  <a:srgbClr val="7D057E"/>
                </a:solidFill>
                <a:latin typeface="Comfortaa"/>
                <a:cs typeface="Comfortaa"/>
              </a:rPr>
              <a:t>Pavut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ja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60" b="0">
                <a:solidFill>
                  <a:srgbClr val="7D057E"/>
                </a:solidFill>
                <a:latin typeface="Comfortaa"/>
                <a:cs typeface="Comfortaa"/>
              </a:rPr>
              <a:t>linssit**</a:t>
            </a:r>
            <a:endParaRPr sz="2550">
              <a:latin typeface="Comfortaa"/>
              <a:cs typeface="Comfortaa"/>
            </a:endParaRPr>
          </a:p>
          <a:p>
            <a:pPr marL="12700" marR="1066800">
              <a:lnSpc>
                <a:spcPts val="5100"/>
              </a:lnSpc>
              <a:spcBef>
                <a:spcPts val="509"/>
              </a:spcBef>
            </a:pPr>
            <a:r>
              <a:rPr dirty="0" sz="2550" spc="110" b="0">
                <a:solidFill>
                  <a:srgbClr val="7D057E"/>
                </a:solidFill>
                <a:latin typeface="Comfortaa"/>
                <a:cs typeface="Comfortaa"/>
              </a:rPr>
              <a:t>Sienten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30" b="0">
                <a:solidFill>
                  <a:srgbClr val="7D057E"/>
                </a:solidFill>
                <a:latin typeface="Comfortaa"/>
                <a:cs typeface="Comfortaa"/>
              </a:rPr>
              <a:t>säännöllinen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14" b="0">
                <a:solidFill>
                  <a:srgbClr val="7D057E"/>
                </a:solidFill>
                <a:latin typeface="Comfortaa"/>
                <a:cs typeface="Comfortaa"/>
              </a:rPr>
              <a:t>syöminen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10" b="0">
                <a:solidFill>
                  <a:srgbClr val="7D057E"/>
                </a:solidFill>
                <a:latin typeface="Comfortaa"/>
                <a:cs typeface="Comfortaa"/>
              </a:rPr>
              <a:t>parhaita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65" b="0">
                <a:solidFill>
                  <a:srgbClr val="7D057E"/>
                </a:solidFill>
                <a:latin typeface="Comfortaa"/>
                <a:cs typeface="Comfortaa"/>
              </a:rPr>
              <a:t>keinoja 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vähentää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50" b="0">
                <a:solidFill>
                  <a:srgbClr val="7D057E"/>
                </a:solidFill>
                <a:latin typeface="Comfortaa"/>
                <a:cs typeface="Comfortaa"/>
              </a:rPr>
              <a:t>riskiä</a:t>
            </a:r>
            <a:endParaRPr sz="2550">
              <a:latin typeface="Comfortaa"/>
              <a:cs typeface="Comfortaa"/>
            </a:endParaRPr>
          </a:p>
          <a:p>
            <a:pPr marL="662940">
              <a:lnSpc>
                <a:spcPct val="100000"/>
              </a:lnSpc>
              <a:spcBef>
                <a:spcPts val="1530"/>
              </a:spcBef>
            </a:pP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vaimentavat 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aromataasientsyymiä</a:t>
            </a:r>
            <a:endParaRPr sz="2550">
              <a:latin typeface="Comfortaa"/>
              <a:cs typeface="Comfortaa"/>
            </a:endParaRPr>
          </a:p>
          <a:p>
            <a:pPr marL="567690">
              <a:lnSpc>
                <a:spcPct val="100000"/>
              </a:lnSpc>
              <a:spcBef>
                <a:spcPts val="2039"/>
              </a:spcBef>
            </a:pP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lisäävät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25" b="0">
                <a:solidFill>
                  <a:srgbClr val="7D057E"/>
                </a:solidFill>
                <a:latin typeface="Comfortaa"/>
                <a:cs typeface="Comfortaa"/>
              </a:rPr>
              <a:t>apoptoosia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(ohjelmoitua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5" b="0">
                <a:solidFill>
                  <a:srgbClr val="7D057E"/>
                </a:solidFill>
                <a:latin typeface="Comfortaa"/>
                <a:cs typeface="Comfortaa"/>
              </a:rPr>
              <a:t>solukuolemaa)</a:t>
            </a:r>
            <a:endParaRPr sz="2550">
              <a:latin typeface="Comfortaa"/>
              <a:cs typeface="Comfortaa"/>
            </a:endParaRPr>
          </a:p>
          <a:p>
            <a:pPr marL="567690" marR="3619500" indent="-555625">
              <a:lnSpc>
                <a:spcPts val="5100"/>
              </a:lnSpc>
              <a:spcBef>
                <a:spcPts val="310"/>
              </a:spcBef>
            </a:pPr>
            <a:r>
              <a:rPr dirty="0" sz="2550" spc="50" b="0">
                <a:solidFill>
                  <a:srgbClr val="7D057E"/>
                </a:solidFill>
                <a:latin typeface="Comfortaa"/>
                <a:cs typeface="Comfortaa"/>
              </a:rPr>
              <a:t>Vihreä</a:t>
            </a:r>
            <a:r>
              <a:rPr dirty="0" sz="2550" spc="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tee***,</a:t>
            </a:r>
            <a:r>
              <a:rPr dirty="0" sz="2550" spc="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14" b="0">
                <a:solidFill>
                  <a:srgbClr val="7D057E"/>
                </a:solidFill>
                <a:latin typeface="Comfortaa"/>
                <a:cs typeface="Comfortaa"/>
              </a:rPr>
              <a:t>1-</a:t>
            </a: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4</a:t>
            </a:r>
            <a:r>
              <a:rPr dirty="0" sz="2550" spc="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55" b="0">
                <a:solidFill>
                  <a:srgbClr val="7D057E"/>
                </a:solidFill>
                <a:latin typeface="Comfortaa"/>
                <a:cs typeface="Comfortaa"/>
              </a:rPr>
              <a:t>kuppia</a:t>
            </a:r>
            <a:r>
              <a:rPr dirty="0" sz="2550" spc="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päivässä </a:t>
            </a:r>
            <a:r>
              <a:rPr dirty="0" sz="2550" spc="95" b="0">
                <a:solidFill>
                  <a:srgbClr val="7D057E"/>
                </a:solidFill>
                <a:latin typeface="Comfortaa"/>
                <a:cs typeface="Comfortaa"/>
              </a:rPr>
              <a:t>suojaa</a:t>
            </a:r>
            <a:r>
              <a:rPr dirty="0" sz="2550" spc="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soluja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40" b="0">
                <a:solidFill>
                  <a:srgbClr val="7D057E"/>
                </a:solidFill>
                <a:latin typeface="Comfortaa"/>
                <a:cs typeface="Comfortaa"/>
              </a:rPr>
              <a:t>DNA-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vaurioilta </a:t>
            </a:r>
            <a:r>
              <a:rPr dirty="0" sz="2550" spc="60" b="0">
                <a:solidFill>
                  <a:srgbClr val="7D057E"/>
                </a:solidFill>
                <a:latin typeface="Comfortaa"/>
                <a:cs typeface="Comfortaa"/>
              </a:rPr>
              <a:t>estää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kasvainten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kasvua </a:t>
            </a:r>
            <a:r>
              <a:rPr dirty="0" sz="2550" spc="125" b="0">
                <a:solidFill>
                  <a:srgbClr val="7D057E"/>
                </a:solidFill>
                <a:latin typeface="Comfortaa"/>
                <a:cs typeface="Comfortaa"/>
              </a:rPr>
              <a:t>aikaansaa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14" b="0">
                <a:solidFill>
                  <a:srgbClr val="7D057E"/>
                </a:solidFill>
                <a:latin typeface="Comfortaa"/>
                <a:cs typeface="Comfortaa"/>
              </a:rPr>
              <a:t>apoptoosia</a:t>
            </a:r>
            <a:endParaRPr sz="2550">
              <a:latin typeface="Comfortaa"/>
              <a:cs typeface="Comfortaa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92760" y="5433678"/>
            <a:ext cx="5112133" cy="3855207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1142389" y="2061106"/>
            <a:ext cx="229044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695" b="1">
                <a:solidFill>
                  <a:srgbClr val="7D057E"/>
                </a:solidFill>
                <a:latin typeface="Comfortaa"/>
                <a:cs typeface="Comfortaa"/>
              </a:rPr>
              <a:t>S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915" b="1">
                <a:solidFill>
                  <a:srgbClr val="7D057E"/>
                </a:solidFill>
                <a:latin typeface="Comfortaa"/>
                <a:cs typeface="Comfortaa"/>
              </a:rPr>
              <a:t>U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250" b="1">
                <a:solidFill>
                  <a:srgbClr val="7D057E"/>
                </a:solidFill>
                <a:latin typeface="Comfortaa"/>
                <a:cs typeface="Comfortaa"/>
              </a:rPr>
              <a:t>O</a:t>
            </a:r>
            <a:r>
              <a:rPr dirty="0" sz="4200" spc="-30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695" b="1">
                <a:solidFill>
                  <a:srgbClr val="7D057E"/>
                </a:solidFill>
                <a:latin typeface="Comfortaa"/>
                <a:cs typeface="Comfortaa"/>
              </a:rPr>
              <a:t>S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235" b="1">
                <a:solidFill>
                  <a:srgbClr val="7D057E"/>
                </a:solidFill>
                <a:latin typeface="Comfortaa"/>
                <a:cs typeface="Comfortaa"/>
              </a:rPr>
              <a:t>I</a:t>
            </a:r>
            <a:endParaRPr sz="4200">
              <a:latin typeface="Comfortaa"/>
              <a:cs typeface="Comfortaa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776851" y="2061106"/>
            <a:ext cx="215963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530" b="1">
                <a:solidFill>
                  <a:srgbClr val="7D057E"/>
                </a:solidFill>
                <a:latin typeface="Comfortaa"/>
                <a:cs typeface="Comfortaa"/>
              </a:rPr>
              <a:t>N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b="1">
                <a:solidFill>
                  <a:srgbClr val="7D057E"/>
                </a:solidFill>
                <a:latin typeface="Comfortaa"/>
                <a:cs typeface="Comfortaa"/>
              </a:rPr>
              <a:t>Ä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285" b="1">
                <a:solidFill>
                  <a:srgbClr val="7D057E"/>
                </a:solidFill>
                <a:latin typeface="Comfortaa"/>
                <a:cs typeface="Comfortaa"/>
              </a:rPr>
              <a:t>I</a:t>
            </a:r>
            <a:r>
              <a:rPr dirty="0" sz="4200" spc="-30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-35" b="1">
                <a:solidFill>
                  <a:srgbClr val="7D057E"/>
                </a:solidFill>
                <a:latin typeface="Comfortaa"/>
                <a:cs typeface="Comfortaa"/>
              </a:rPr>
              <a:t>T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-50" b="1">
                <a:solidFill>
                  <a:srgbClr val="7D057E"/>
                </a:solidFill>
                <a:latin typeface="Comfortaa"/>
                <a:cs typeface="Comfortaa"/>
              </a:rPr>
              <a:t>Ä</a:t>
            </a:r>
            <a:endParaRPr sz="42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899275" cy="10287000"/>
          </a:xfrm>
          <a:custGeom>
            <a:avLst/>
            <a:gdLst/>
            <a:ahLst/>
            <a:cxnLst/>
            <a:rect l="l" t="t" r="r" b="b"/>
            <a:pathLst>
              <a:path w="6899275" h="10287000">
                <a:moveTo>
                  <a:pt x="6898688" y="0"/>
                </a:moveTo>
                <a:lnTo>
                  <a:pt x="6898688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6898688" y="0"/>
                </a:lnTo>
                <a:close/>
              </a:path>
            </a:pathLst>
          </a:custGeom>
          <a:solidFill>
            <a:srgbClr val="E7C2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178921" y="2827871"/>
            <a:ext cx="5687060" cy="0"/>
          </a:xfrm>
          <a:custGeom>
            <a:avLst/>
            <a:gdLst/>
            <a:ahLst/>
            <a:cxnLst/>
            <a:rect l="l" t="t" r="r" b="b"/>
            <a:pathLst>
              <a:path w="5687059" h="0">
                <a:moveTo>
                  <a:pt x="0" y="0"/>
                </a:moveTo>
                <a:lnTo>
                  <a:pt x="5686471" y="0"/>
                </a:lnTo>
              </a:path>
            </a:pathLst>
          </a:custGeom>
          <a:ln w="47624">
            <a:solidFill>
              <a:srgbClr val="8A6198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1019697" y="4650492"/>
            <a:ext cx="5456555" cy="4605655"/>
            <a:chOff x="1019697" y="4650492"/>
            <a:chExt cx="5456555" cy="460565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9697" y="4650492"/>
              <a:ext cx="4170537" cy="429482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27702" y="6883884"/>
              <a:ext cx="3448049" cy="2371724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680" y="1266140"/>
            <a:ext cx="95250" cy="9524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26892" y="1909077"/>
            <a:ext cx="104774" cy="10477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26892" y="2556777"/>
            <a:ext cx="104774" cy="10477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016833" y="1069798"/>
            <a:ext cx="7335520" cy="236093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550" b="0">
                <a:latin typeface="Comfortaa"/>
                <a:cs typeface="Comfortaa"/>
              </a:rPr>
              <a:t>Persilja,</a:t>
            </a:r>
            <a:r>
              <a:rPr dirty="0" sz="2550" spc="170" b="0">
                <a:latin typeface="Comfortaa"/>
                <a:cs typeface="Comfortaa"/>
              </a:rPr>
              <a:t> </a:t>
            </a:r>
            <a:r>
              <a:rPr dirty="0" sz="2550" spc="114" b="0">
                <a:latin typeface="Comfortaa"/>
                <a:cs typeface="Comfortaa"/>
              </a:rPr>
              <a:t>timjami</a:t>
            </a:r>
            <a:r>
              <a:rPr dirty="0" sz="2550" spc="175" b="0">
                <a:latin typeface="Comfortaa"/>
                <a:cs typeface="Comfortaa"/>
              </a:rPr>
              <a:t> </a:t>
            </a:r>
            <a:r>
              <a:rPr dirty="0" sz="2550" b="0">
                <a:latin typeface="Comfortaa"/>
                <a:cs typeface="Comfortaa"/>
              </a:rPr>
              <a:t>ja</a:t>
            </a:r>
            <a:r>
              <a:rPr dirty="0" sz="2550" spc="170" b="0">
                <a:latin typeface="Comfortaa"/>
                <a:cs typeface="Comfortaa"/>
              </a:rPr>
              <a:t> </a:t>
            </a:r>
            <a:r>
              <a:rPr dirty="0" sz="2550" spc="90" b="0">
                <a:latin typeface="Comfortaa"/>
                <a:cs typeface="Comfortaa"/>
              </a:rPr>
              <a:t>oregano</a:t>
            </a:r>
            <a:r>
              <a:rPr dirty="0" sz="2550" spc="175" b="0">
                <a:latin typeface="Comfortaa"/>
                <a:cs typeface="Comfortaa"/>
              </a:rPr>
              <a:t> </a:t>
            </a:r>
            <a:r>
              <a:rPr dirty="0" sz="2550" b="0">
                <a:latin typeface="Comfortaa"/>
                <a:cs typeface="Comfortaa"/>
              </a:rPr>
              <a:t>(sis.</a:t>
            </a:r>
            <a:r>
              <a:rPr dirty="0" sz="2550" spc="170" b="0">
                <a:latin typeface="Comfortaa"/>
                <a:cs typeface="Comfortaa"/>
              </a:rPr>
              <a:t> </a:t>
            </a:r>
            <a:r>
              <a:rPr dirty="0" sz="2550" spc="35" b="0">
                <a:latin typeface="Comfortaa"/>
                <a:cs typeface="Comfortaa"/>
              </a:rPr>
              <a:t>flavonoleja)</a:t>
            </a:r>
            <a:endParaRPr sz="2550">
              <a:latin typeface="Comfortaa"/>
              <a:cs typeface="Comfortaa"/>
            </a:endParaRPr>
          </a:p>
          <a:p>
            <a:pPr marL="567690" marR="66675">
              <a:lnSpc>
                <a:spcPts val="5100"/>
              </a:lnSpc>
              <a:spcBef>
                <a:spcPts val="310"/>
              </a:spcBef>
            </a:pPr>
            <a:r>
              <a:rPr dirty="0" sz="2550" b="0">
                <a:latin typeface="Comfortaa"/>
                <a:cs typeface="Comfortaa"/>
              </a:rPr>
              <a:t>yhteys</a:t>
            </a:r>
            <a:r>
              <a:rPr dirty="0" sz="2550" spc="195" b="0">
                <a:latin typeface="Comfortaa"/>
                <a:cs typeface="Comfortaa"/>
              </a:rPr>
              <a:t> </a:t>
            </a:r>
            <a:r>
              <a:rPr dirty="0" sz="2550" spc="135" b="0">
                <a:latin typeface="Comfortaa"/>
                <a:cs typeface="Comfortaa"/>
              </a:rPr>
              <a:t>pienempään</a:t>
            </a:r>
            <a:r>
              <a:rPr dirty="0" sz="2550" spc="210" b="0">
                <a:latin typeface="Comfortaa"/>
                <a:cs typeface="Comfortaa"/>
              </a:rPr>
              <a:t> </a:t>
            </a:r>
            <a:r>
              <a:rPr dirty="0" sz="2550" spc="75" b="0">
                <a:latin typeface="Comfortaa"/>
                <a:cs typeface="Comfortaa"/>
              </a:rPr>
              <a:t>rintasyöpäriskiin </a:t>
            </a:r>
            <a:r>
              <a:rPr dirty="0" sz="2550" spc="140" b="0">
                <a:latin typeface="Comfortaa"/>
                <a:cs typeface="Comfortaa"/>
              </a:rPr>
              <a:t>ainakin</a:t>
            </a:r>
            <a:r>
              <a:rPr dirty="0" sz="2550" spc="65" b="0">
                <a:latin typeface="Comfortaa"/>
                <a:cs typeface="Comfortaa"/>
              </a:rPr>
              <a:t> </a:t>
            </a:r>
            <a:r>
              <a:rPr dirty="0" sz="2550" spc="125" b="0">
                <a:latin typeface="Comfortaa"/>
                <a:cs typeface="Comfortaa"/>
              </a:rPr>
              <a:t>näitä</a:t>
            </a:r>
            <a:r>
              <a:rPr dirty="0" sz="2550" spc="65" b="0">
                <a:latin typeface="Comfortaa"/>
                <a:cs typeface="Comfortaa"/>
              </a:rPr>
              <a:t> </a:t>
            </a:r>
            <a:r>
              <a:rPr dirty="0" sz="2550" b="0">
                <a:latin typeface="Comfortaa"/>
                <a:cs typeface="Comfortaa"/>
              </a:rPr>
              <a:t>yrttejä</a:t>
            </a:r>
            <a:r>
              <a:rPr dirty="0" sz="2550" spc="65" b="0">
                <a:latin typeface="Comfortaa"/>
                <a:cs typeface="Comfortaa"/>
              </a:rPr>
              <a:t> </a:t>
            </a:r>
            <a:r>
              <a:rPr dirty="0" sz="2550" spc="120" b="0">
                <a:latin typeface="Comfortaa"/>
                <a:cs typeface="Comfortaa"/>
              </a:rPr>
              <a:t>kannattaa</a:t>
            </a:r>
            <a:r>
              <a:rPr dirty="0" sz="2550" spc="65" b="0">
                <a:latin typeface="Comfortaa"/>
                <a:cs typeface="Comfortaa"/>
              </a:rPr>
              <a:t> käyttää </a:t>
            </a:r>
            <a:r>
              <a:rPr dirty="0" sz="2550" spc="105" b="0">
                <a:latin typeface="Comfortaa"/>
                <a:cs typeface="Comfortaa"/>
              </a:rPr>
              <a:t>ruoanlaitossa</a:t>
            </a:r>
            <a:r>
              <a:rPr dirty="0" sz="2550" spc="55" b="0">
                <a:latin typeface="Comfortaa"/>
                <a:cs typeface="Comfortaa"/>
              </a:rPr>
              <a:t> </a:t>
            </a:r>
            <a:r>
              <a:rPr dirty="0" sz="2550" spc="95" b="0">
                <a:latin typeface="Comfortaa"/>
                <a:cs typeface="Comfortaa"/>
              </a:rPr>
              <a:t>usein</a:t>
            </a:r>
            <a:endParaRPr sz="2550">
              <a:latin typeface="Comfortaa"/>
              <a:cs typeface="Comfortaa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680" y="3856940"/>
            <a:ext cx="95250" cy="95249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680" y="5152340"/>
            <a:ext cx="95250" cy="95249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6892" y="5795277"/>
            <a:ext cx="104774" cy="104774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680" y="6447739"/>
            <a:ext cx="95250" cy="95249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26892" y="7090677"/>
            <a:ext cx="104774" cy="104774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9680" y="8390839"/>
            <a:ext cx="95250" cy="95249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8016833" y="3660598"/>
            <a:ext cx="9531350" cy="55994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550" spc="105" b="0">
                <a:solidFill>
                  <a:srgbClr val="7D057E"/>
                </a:solidFill>
                <a:latin typeface="Comfortaa"/>
                <a:cs typeface="Comfortaa"/>
              </a:rPr>
              <a:t>Rosmariinilla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00" b="0">
                <a:solidFill>
                  <a:srgbClr val="7D057E"/>
                </a:solidFill>
                <a:latin typeface="Comfortaa"/>
                <a:cs typeface="Comfortaa"/>
              </a:rPr>
              <a:t>katsotaan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olevan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syövän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55" b="0">
                <a:solidFill>
                  <a:srgbClr val="7D057E"/>
                </a:solidFill>
                <a:latin typeface="Comfortaa"/>
                <a:cs typeface="Comfortaa"/>
              </a:rPr>
              <a:t>vastaista</a:t>
            </a:r>
            <a:endParaRPr sz="2550">
              <a:latin typeface="Comfortaa"/>
              <a:cs typeface="Comfortaa"/>
            </a:endParaRPr>
          </a:p>
          <a:p>
            <a:pPr marL="12700">
              <a:lnSpc>
                <a:spcPct val="100000"/>
              </a:lnSpc>
              <a:spcBef>
                <a:spcPts val="2039"/>
              </a:spcBef>
            </a:pP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vaikutusta</a:t>
            </a:r>
            <a:endParaRPr sz="2550">
              <a:latin typeface="Comfortaa"/>
              <a:cs typeface="Comfortaa"/>
            </a:endParaRPr>
          </a:p>
          <a:p>
            <a:pPr marL="12700">
              <a:lnSpc>
                <a:spcPct val="100000"/>
              </a:lnSpc>
              <a:spcBef>
                <a:spcPts val="2039"/>
              </a:spcBef>
            </a:pPr>
            <a:r>
              <a:rPr dirty="0" sz="2550" spc="130" b="0">
                <a:solidFill>
                  <a:srgbClr val="7D057E"/>
                </a:solidFill>
                <a:latin typeface="Comfortaa"/>
                <a:cs typeface="Comfortaa"/>
              </a:rPr>
              <a:t>Chilipippuri</a:t>
            </a:r>
            <a:r>
              <a:rPr dirty="0" sz="2550" spc="14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(sis.</a:t>
            </a:r>
            <a:r>
              <a:rPr dirty="0" sz="2550" spc="15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kapsaisiini)</a:t>
            </a:r>
            <a:endParaRPr sz="2550">
              <a:latin typeface="Comfortaa"/>
              <a:cs typeface="Comfortaa"/>
            </a:endParaRPr>
          </a:p>
          <a:p>
            <a:pPr marL="12700" marR="2926715" indent="554990">
              <a:lnSpc>
                <a:spcPts val="5100"/>
              </a:lnSpc>
              <a:spcBef>
                <a:spcPts val="509"/>
              </a:spcBef>
            </a:pPr>
            <a:r>
              <a:rPr dirty="0" sz="2550" spc="95" b="0">
                <a:solidFill>
                  <a:srgbClr val="7D057E"/>
                </a:solidFill>
                <a:latin typeface="Comfortaa"/>
                <a:cs typeface="Comfortaa"/>
              </a:rPr>
              <a:t>useiden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5" b="0">
                <a:solidFill>
                  <a:srgbClr val="7D057E"/>
                </a:solidFill>
                <a:latin typeface="Comfortaa"/>
                <a:cs typeface="Comfortaa"/>
              </a:rPr>
              <a:t>syöpien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vastainen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vaikutus </a:t>
            </a:r>
            <a:r>
              <a:rPr dirty="0" sz="2550" spc="125" b="0">
                <a:solidFill>
                  <a:srgbClr val="7D057E"/>
                </a:solidFill>
                <a:latin typeface="Comfortaa"/>
                <a:cs typeface="Comfortaa"/>
              </a:rPr>
              <a:t>Kurkuma</a:t>
            </a:r>
            <a:endParaRPr sz="2550">
              <a:latin typeface="Comfortaa"/>
              <a:cs typeface="Comfortaa"/>
            </a:endParaRPr>
          </a:p>
          <a:p>
            <a:pPr marL="567690" marR="275590">
              <a:lnSpc>
                <a:spcPts val="5100"/>
              </a:lnSpc>
            </a:pPr>
            <a:r>
              <a:rPr dirty="0" sz="2550" spc="130" b="0">
                <a:solidFill>
                  <a:srgbClr val="7D057E"/>
                </a:solidFill>
                <a:latin typeface="Comfortaa"/>
                <a:cs typeface="Comfortaa"/>
              </a:rPr>
              <a:t>mahdollisen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10" b="0">
                <a:solidFill>
                  <a:srgbClr val="7D057E"/>
                </a:solidFill>
                <a:latin typeface="Comfortaa"/>
                <a:cs typeface="Comfortaa"/>
              </a:rPr>
              <a:t>syöpää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ehkäisevän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vaikutuksen 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lisäksi 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saattaa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ehkäistä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10" b="0">
                <a:solidFill>
                  <a:srgbClr val="7D057E"/>
                </a:solidFill>
                <a:latin typeface="Comfortaa"/>
                <a:cs typeface="Comfortaa"/>
              </a:rPr>
              <a:t>myös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75" b="0">
                <a:solidFill>
                  <a:srgbClr val="7D057E"/>
                </a:solidFill>
                <a:latin typeface="Comfortaa"/>
                <a:cs typeface="Comfortaa"/>
              </a:rPr>
              <a:t>mm.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Alzheimerin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00" b="0">
                <a:solidFill>
                  <a:srgbClr val="7D057E"/>
                </a:solidFill>
                <a:latin typeface="Comfortaa"/>
                <a:cs typeface="Comfortaa"/>
              </a:rPr>
              <a:t>tautia</a:t>
            </a:r>
            <a:endParaRPr sz="2550">
              <a:latin typeface="Comfortaa"/>
              <a:cs typeface="Comfortaa"/>
            </a:endParaRPr>
          </a:p>
          <a:p>
            <a:pPr marL="12700" marR="5080">
              <a:lnSpc>
                <a:spcPts val="5100"/>
              </a:lnSpc>
            </a:pPr>
            <a:r>
              <a:rPr dirty="0" sz="2550" spc="60" b="0">
                <a:solidFill>
                  <a:srgbClr val="7D057E"/>
                </a:solidFill>
                <a:latin typeface="Comfortaa"/>
                <a:cs typeface="Comfortaa"/>
              </a:rPr>
              <a:t>Ilta-esikko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60" b="0">
                <a:solidFill>
                  <a:srgbClr val="7D057E"/>
                </a:solidFill>
                <a:latin typeface="Comfortaa"/>
                <a:cs typeface="Comfortaa"/>
              </a:rPr>
              <a:t>öljyllä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00" b="0">
                <a:solidFill>
                  <a:srgbClr val="7D057E"/>
                </a:solidFill>
                <a:latin typeface="Comfortaa"/>
                <a:cs typeface="Comfortaa"/>
              </a:rPr>
              <a:t>havaittu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50" b="0">
                <a:solidFill>
                  <a:srgbClr val="7D057E"/>
                </a:solidFill>
                <a:latin typeface="Comfortaa"/>
                <a:cs typeface="Comfortaa"/>
              </a:rPr>
              <a:t>eräässä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tutkimuksessa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65" b="0">
                <a:solidFill>
                  <a:srgbClr val="7D057E"/>
                </a:solidFill>
                <a:latin typeface="Comfortaa"/>
                <a:cs typeface="Comfortaa"/>
              </a:rPr>
              <a:t>olevan 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vaikutusta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rintasyöpäsoluille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-50" b="0">
                <a:solidFill>
                  <a:srgbClr val="7D057E"/>
                </a:solidFill>
                <a:latin typeface="Comfortaa"/>
                <a:cs typeface="Comfortaa"/>
              </a:rPr>
              <a:t>*</a:t>
            </a:r>
            <a:endParaRPr sz="2550">
              <a:latin typeface="Comfortaa"/>
              <a:cs typeface="Comfortaa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142389" y="2061106"/>
            <a:ext cx="229044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695" b="1">
                <a:solidFill>
                  <a:srgbClr val="7D057E"/>
                </a:solidFill>
                <a:latin typeface="Comfortaa"/>
                <a:cs typeface="Comfortaa"/>
              </a:rPr>
              <a:t>S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915" b="1">
                <a:solidFill>
                  <a:srgbClr val="7D057E"/>
                </a:solidFill>
                <a:latin typeface="Comfortaa"/>
                <a:cs typeface="Comfortaa"/>
              </a:rPr>
              <a:t>U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250" b="1">
                <a:solidFill>
                  <a:srgbClr val="7D057E"/>
                </a:solidFill>
                <a:latin typeface="Comfortaa"/>
                <a:cs typeface="Comfortaa"/>
              </a:rPr>
              <a:t>O</a:t>
            </a:r>
            <a:r>
              <a:rPr dirty="0" sz="4200" spc="-30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695" b="1">
                <a:solidFill>
                  <a:srgbClr val="7D057E"/>
                </a:solidFill>
                <a:latin typeface="Comfortaa"/>
                <a:cs typeface="Comfortaa"/>
              </a:rPr>
              <a:t>S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235" b="1">
                <a:solidFill>
                  <a:srgbClr val="7D057E"/>
                </a:solidFill>
                <a:latin typeface="Comfortaa"/>
                <a:cs typeface="Comfortaa"/>
              </a:rPr>
              <a:t>I</a:t>
            </a:r>
            <a:endParaRPr sz="4200">
              <a:latin typeface="Comfortaa"/>
              <a:cs typeface="Comfortaa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776851" y="2061106"/>
            <a:ext cx="215963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530" b="1">
                <a:solidFill>
                  <a:srgbClr val="7D057E"/>
                </a:solidFill>
                <a:latin typeface="Comfortaa"/>
                <a:cs typeface="Comfortaa"/>
              </a:rPr>
              <a:t>N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b="1">
                <a:solidFill>
                  <a:srgbClr val="7D057E"/>
                </a:solidFill>
                <a:latin typeface="Comfortaa"/>
                <a:cs typeface="Comfortaa"/>
              </a:rPr>
              <a:t>Ä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285" b="1">
                <a:solidFill>
                  <a:srgbClr val="7D057E"/>
                </a:solidFill>
                <a:latin typeface="Comfortaa"/>
                <a:cs typeface="Comfortaa"/>
              </a:rPr>
              <a:t>I</a:t>
            </a:r>
            <a:r>
              <a:rPr dirty="0" sz="4200" spc="-30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-35" b="1">
                <a:solidFill>
                  <a:srgbClr val="7D057E"/>
                </a:solidFill>
                <a:latin typeface="Comfortaa"/>
                <a:cs typeface="Comfortaa"/>
              </a:rPr>
              <a:t>T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-50" b="1">
                <a:solidFill>
                  <a:srgbClr val="7D057E"/>
                </a:solidFill>
                <a:latin typeface="Comfortaa"/>
                <a:cs typeface="Comfortaa"/>
              </a:rPr>
              <a:t>Ä</a:t>
            </a:r>
            <a:endParaRPr sz="42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6899275" cy="10287000"/>
            <a:chOff x="0" y="0"/>
            <a:chExt cx="6899275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6899275" cy="10287000"/>
            </a:xfrm>
            <a:custGeom>
              <a:avLst/>
              <a:gdLst/>
              <a:ahLst/>
              <a:cxnLst/>
              <a:rect l="l" t="t" r="r" b="b"/>
              <a:pathLst>
                <a:path w="6899275" h="10287000">
                  <a:moveTo>
                    <a:pt x="6898688" y="0"/>
                  </a:moveTo>
                  <a:lnTo>
                    <a:pt x="6898688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6898688" y="0"/>
                  </a:lnTo>
                  <a:close/>
                </a:path>
              </a:pathLst>
            </a:custGeom>
            <a:solidFill>
              <a:srgbClr val="E7C2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178921" y="2827871"/>
              <a:ext cx="5687060" cy="0"/>
            </a:xfrm>
            <a:custGeom>
              <a:avLst/>
              <a:gdLst/>
              <a:ahLst/>
              <a:cxnLst/>
              <a:rect l="l" t="t" r="r" b="b"/>
              <a:pathLst>
                <a:path w="5687059" h="0">
                  <a:moveTo>
                    <a:pt x="0" y="0"/>
                  </a:moveTo>
                  <a:lnTo>
                    <a:pt x="5686471" y="0"/>
                  </a:lnTo>
                </a:path>
              </a:pathLst>
            </a:custGeom>
            <a:ln w="47624">
              <a:solidFill>
                <a:srgbClr val="8A619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5995" y="2032891"/>
            <a:ext cx="93309" cy="93308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10202164" y="2196183"/>
            <a:ext cx="84455" cy="23495"/>
          </a:xfrm>
          <a:custGeom>
            <a:avLst/>
            <a:gdLst/>
            <a:ahLst/>
            <a:cxnLst/>
            <a:rect l="l" t="t" r="r" b="b"/>
            <a:pathLst>
              <a:path w="84454" h="23494">
                <a:moveTo>
                  <a:pt x="84065" y="23327"/>
                </a:moveTo>
                <a:lnTo>
                  <a:pt x="0" y="23327"/>
                </a:lnTo>
                <a:lnTo>
                  <a:pt x="0" y="0"/>
                </a:lnTo>
                <a:lnTo>
                  <a:pt x="84065" y="0"/>
                </a:lnTo>
                <a:lnTo>
                  <a:pt x="84065" y="23327"/>
                </a:lnTo>
                <a:close/>
              </a:path>
            </a:pathLst>
          </a:custGeom>
          <a:solidFill>
            <a:srgbClr val="7D057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08354" y="2680222"/>
            <a:ext cx="104972" cy="10497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08354" y="3333386"/>
            <a:ext cx="104972" cy="10497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016820" y="1833573"/>
            <a:ext cx="9260205" cy="237680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u="heavy" sz="2550" spc="130" b="0">
                <a:uFill>
                  <a:solidFill>
                    <a:srgbClr val="7D057E"/>
                  </a:solidFill>
                </a:uFill>
                <a:latin typeface="Comfortaa"/>
                <a:cs typeface="Comfortaa"/>
              </a:rPr>
              <a:t>Paistaminen</a:t>
            </a:r>
            <a:r>
              <a:rPr dirty="0" u="none" sz="2550" spc="130" b="0">
                <a:latin typeface="Comfortaa"/>
                <a:cs typeface="Comfortaa"/>
              </a:rPr>
              <a:t>,</a:t>
            </a:r>
            <a:r>
              <a:rPr dirty="0" u="none" sz="2550" spc="95" b="0">
                <a:latin typeface="Comfortaa"/>
                <a:cs typeface="Comfortaa"/>
              </a:rPr>
              <a:t> </a:t>
            </a:r>
            <a:r>
              <a:rPr dirty="0" u="heavy" sz="2550" spc="150" b="0">
                <a:uFill>
                  <a:solidFill>
                    <a:srgbClr val="7D057E"/>
                  </a:solidFill>
                </a:uFill>
                <a:latin typeface="Comfortaa"/>
                <a:cs typeface="Comfortaa"/>
              </a:rPr>
              <a:t>paahtaminen</a:t>
            </a:r>
            <a:r>
              <a:rPr dirty="0" u="heavy" sz="2550" spc="-240" b="0">
                <a:uFill>
                  <a:solidFill>
                    <a:srgbClr val="7D057E"/>
                  </a:solidFill>
                </a:uFill>
                <a:latin typeface="Comfortaa"/>
                <a:cs typeface="Comfortaa"/>
              </a:rPr>
              <a:t> </a:t>
            </a:r>
            <a:r>
              <a:rPr dirty="0" u="none" sz="2550" spc="-365" b="0">
                <a:latin typeface="Comfortaa"/>
                <a:cs typeface="Comfortaa"/>
              </a:rPr>
              <a:t> </a:t>
            </a:r>
            <a:r>
              <a:rPr dirty="0" u="none" sz="2550" b="0">
                <a:latin typeface="Comfortaa"/>
                <a:cs typeface="Comfortaa"/>
              </a:rPr>
              <a:t>j</a:t>
            </a:r>
            <a:r>
              <a:rPr dirty="0" u="heavy" sz="2550" b="0">
                <a:uFill>
                  <a:solidFill>
                    <a:srgbClr val="7D057E"/>
                  </a:solidFill>
                </a:uFill>
                <a:latin typeface="Comfortaa"/>
                <a:cs typeface="Comfortaa"/>
              </a:rPr>
              <a:t>a</a:t>
            </a:r>
            <a:r>
              <a:rPr dirty="0" u="heavy" sz="2550" spc="85" b="0">
                <a:uFill>
                  <a:solidFill>
                    <a:srgbClr val="7D057E"/>
                  </a:solidFill>
                </a:uFill>
                <a:latin typeface="Comfortaa"/>
                <a:cs typeface="Comfortaa"/>
              </a:rPr>
              <a:t> </a:t>
            </a:r>
            <a:r>
              <a:rPr dirty="0" u="heavy" sz="2550" spc="120" b="0">
                <a:uFill>
                  <a:solidFill>
                    <a:srgbClr val="7D057E"/>
                  </a:solidFill>
                </a:uFill>
                <a:latin typeface="Comfortaa"/>
                <a:cs typeface="Comfortaa"/>
              </a:rPr>
              <a:t>grillaaminen</a:t>
            </a:r>
            <a:endParaRPr sz="2550">
              <a:latin typeface="Comfortaa"/>
              <a:cs typeface="Comfortaa"/>
            </a:endParaRPr>
          </a:p>
          <a:p>
            <a:pPr marL="567690" marR="5080">
              <a:lnSpc>
                <a:spcPct val="168100"/>
              </a:lnSpc>
            </a:pPr>
            <a:r>
              <a:rPr dirty="0" sz="2550" spc="165" b="0">
                <a:latin typeface="Comfortaa"/>
                <a:cs typeface="Comfortaa"/>
              </a:rPr>
              <a:t>muodostuu</a:t>
            </a:r>
            <a:r>
              <a:rPr dirty="0" sz="2550" spc="75" b="0">
                <a:latin typeface="Comfortaa"/>
                <a:cs typeface="Comfortaa"/>
              </a:rPr>
              <a:t> </a:t>
            </a:r>
            <a:r>
              <a:rPr dirty="0" sz="2550" spc="114" b="0">
                <a:latin typeface="Comfortaa"/>
                <a:cs typeface="Comfortaa"/>
              </a:rPr>
              <a:t>haitallisia</a:t>
            </a:r>
            <a:r>
              <a:rPr dirty="0" sz="2550" spc="75" b="0">
                <a:latin typeface="Comfortaa"/>
                <a:cs typeface="Comfortaa"/>
              </a:rPr>
              <a:t> </a:t>
            </a:r>
            <a:r>
              <a:rPr dirty="0" sz="2550" spc="95" b="0">
                <a:latin typeface="Comfortaa"/>
                <a:cs typeface="Comfortaa"/>
              </a:rPr>
              <a:t>aineita,</a:t>
            </a:r>
            <a:r>
              <a:rPr dirty="0" sz="2550" spc="75" b="0">
                <a:latin typeface="Comfortaa"/>
                <a:cs typeface="Comfortaa"/>
              </a:rPr>
              <a:t> </a:t>
            </a:r>
            <a:r>
              <a:rPr dirty="0" sz="2550" spc="100" b="0">
                <a:latin typeface="Comfortaa"/>
                <a:cs typeface="Comfortaa"/>
              </a:rPr>
              <a:t>kuten</a:t>
            </a:r>
            <a:r>
              <a:rPr dirty="0" sz="2550" spc="75" b="0">
                <a:latin typeface="Comfortaa"/>
                <a:cs typeface="Comfortaa"/>
              </a:rPr>
              <a:t> </a:t>
            </a:r>
            <a:r>
              <a:rPr dirty="0" sz="2550" spc="180" b="0">
                <a:latin typeface="Comfortaa"/>
                <a:cs typeface="Comfortaa"/>
              </a:rPr>
              <a:t>PAH-</a:t>
            </a:r>
            <a:r>
              <a:rPr dirty="0" sz="2550" spc="75" b="0">
                <a:latin typeface="Comfortaa"/>
                <a:cs typeface="Comfortaa"/>
              </a:rPr>
              <a:t>yhdisteitä </a:t>
            </a:r>
            <a:r>
              <a:rPr dirty="0" sz="2550" spc="125" b="0">
                <a:latin typeface="Comfortaa"/>
                <a:cs typeface="Comfortaa"/>
              </a:rPr>
              <a:t>muodostuvat</a:t>
            </a:r>
            <a:r>
              <a:rPr dirty="0" sz="2550" spc="95" b="0">
                <a:latin typeface="Comfortaa"/>
                <a:cs typeface="Comfortaa"/>
              </a:rPr>
              <a:t> </a:t>
            </a:r>
            <a:r>
              <a:rPr dirty="0" sz="2550" spc="70" b="0">
                <a:latin typeface="Comfortaa"/>
                <a:cs typeface="Comfortaa"/>
              </a:rPr>
              <a:t>karsinogeeniset</a:t>
            </a:r>
            <a:r>
              <a:rPr dirty="0" sz="2550" spc="95" b="0">
                <a:latin typeface="Comfortaa"/>
                <a:cs typeface="Comfortaa"/>
              </a:rPr>
              <a:t> </a:t>
            </a:r>
            <a:r>
              <a:rPr dirty="0" sz="2550" b="0">
                <a:latin typeface="Comfortaa"/>
                <a:cs typeface="Comfortaa"/>
              </a:rPr>
              <a:t>ja</a:t>
            </a:r>
            <a:r>
              <a:rPr dirty="0" sz="2550" spc="95" b="0">
                <a:latin typeface="Comfortaa"/>
                <a:cs typeface="Comfortaa"/>
              </a:rPr>
              <a:t> </a:t>
            </a:r>
            <a:r>
              <a:rPr dirty="0" sz="2550" spc="80" b="0">
                <a:latin typeface="Comfortaa"/>
                <a:cs typeface="Comfortaa"/>
              </a:rPr>
              <a:t>mutageeniset </a:t>
            </a:r>
            <a:r>
              <a:rPr dirty="0" sz="2550" spc="70" b="0">
                <a:latin typeface="Comfortaa"/>
                <a:cs typeface="Comfortaa"/>
              </a:rPr>
              <a:t>aineet </a:t>
            </a:r>
            <a:r>
              <a:rPr dirty="0" sz="2550" spc="85" b="0">
                <a:latin typeface="Comfortaa"/>
                <a:cs typeface="Comfortaa"/>
              </a:rPr>
              <a:t>aiheuttavat</a:t>
            </a:r>
            <a:r>
              <a:rPr dirty="0" sz="2550" spc="75" b="0">
                <a:latin typeface="Comfortaa"/>
                <a:cs typeface="Comfortaa"/>
              </a:rPr>
              <a:t> </a:t>
            </a:r>
            <a:r>
              <a:rPr dirty="0" sz="2550" spc="105" b="0">
                <a:latin typeface="Comfortaa"/>
                <a:cs typeface="Comfortaa"/>
              </a:rPr>
              <a:t>syöpää</a:t>
            </a:r>
            <a:endParaRPr sz="2550">
              <a:latin typeface="Comfortaa"/>
              <a:cs typeface="Comfortaa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5995" y="4645543"/>
            <a:ext cx="93309" cy="93308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08354" y="5292874"/>
            <a:ext cx="104972" cy="104972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08354" y="5946038"/>
            <a:ext cx="104972" cy="104972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65995" y="6605033"/>
            <a:ext cx="93309" cy="93308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08354" y="7252364"/>
            <a:ext cx="104972" cy="104972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8016820" y="4446225"/>
            <a:ext cx="9174480" cy="4336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550" spc="160" b="0">
                <a:solidFill>
                  <a:srgbClr val="7D057E"/>
                </a:solidFill>
                <a:latin typeface="Comfortaa"/>
                <a:cs typeface="Comfortaa"/>
              </a:rPr>
              <a:t>"Huonot"</a:t>
            </a:r>
            <a:r>
              <a:rPr dirty="0" sz="2550" spc="5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hiilihydraatit*</a:t>
            </a:r>
            <a:endParaRPr sz="2550">
              <a:latin typeface="Comfortaa"/>
              <a:cs typeface="Comfortaa"/>
            </a:endParaRPr>
          </a:p>
          <a:p>
            <a:pPr marL="567690" marR="560070">
              <a:lnSpc>
                <a:spcPct val="168100"/>
              </a:lnSpc>
            </a:pP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sokeri,</a:t>
            </a:r>
            <a:r>
              <a:rPr dirty="0" sz="2550" spc="12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5" b="0">
                <a:solidFill>
                  <a:srgbClr val="7D057E"/>
                </a:solidFill>
                <a:latin typeface="Comfortaa"/>
                <a:cs typeface="Comfortaa"/>
              </a:rPr>
              <a:t>valkoinen</a:t>
            </a:r>
            <a:r>
              <a:rPr dirty="0" sz="2550" spc="13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0" b="0">
                <a:solidFill>
                  <a:srgbClr val="7D057E"/>
                </a:solidFill>
                <a:latin typeface="Comfortaa"/>
                <a:cs typeface="Comfortaa"/>
              </a:rPr>
              <a:t>leipö,</a:t>
            </a:r>
            <a:r>
              <a:rPr dirty="0" sz="2550" spc="13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30" b="0">
                <a:solidFill>
                  <a:srgbClr val="7D057E"/>
                </a:solidFill>
                <a:latin typeface="Comfortaa"/>
                <a:cs typeface="Comfortaa"/>
              </a:rPr>
              <a:t>pulla,</a:t>
            </a:r>
            <a:r>
              <a:rPr dirty="0" sz="2550" spc="13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sokeroidut</a:t>
            </a:r>
            <a:r>
              <a:rPr dirty="0" sz="2550" spc="13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05" b="0">
                <a:solidFill>
                  <a:srgbClr val="7D057E"/>
                </a:solidFill>
                <a:latin typeface="Comfortaa"/>
                <a:cs typeface="Comfortaa"/>
              </a:rPr>
              <a:t>juomat </a:t>
            </a:r>
            <a:r>
              <a:rPr dirty="0" sz="2550" spc="55" b="0">
                <a:solidFill>
                  <a:srgbClr val="7D057E"/>
                </a:solidFill>
                <a:latin typeface="Comfortaa"/>
                <a:cs typeface="Comfortaa"/>
              </a:rPr>
              <a:t>riski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etenkin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30" b="0">
                <a:solidFill>
                  <a:srgbClr val="7D057E"/>
                </a:solidFill>
                <a:latin typeface="Comfortaa"/>
                <a:cs typeface="Comfortaa"/>
              </a:rPr>
              <a:t>vähän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liikkuville 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naisille</a:t>
            </a:r>
            <a:endParaRPr sz="2550">
              <a:latin typeface="Comfortaa"/>
              <a:cs typeface="Comfortaa"/>
            </a:endParaRPr>
          </a:p>
          <a:p>
            <a:pPr marL="567690" marR="5080" indent="-555625">
              <a:lnSpc>
                <a:spcPct val="168100"/>
              </a:lnSpc>
            </a:pP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Tyydyttyneet</a:t>
            </a:r>
            <a:r>
              <a:rPr dirty="0" sz="2550" spc="1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rasvat</a:t>
            </a:r>
            <a:r>
              <a:rPr dirty="0" sz="2550" spc="1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50" b="0">
                <a:solidFill>
                  <a:srgbClr val="7D057E"/>
                </a:solidFill>
                <a:latin typeface="Comfortaa"/>
                <a:cs typeface="Comfortaa"/>
              </a:rPr>
              <a:t>eli</a:t>
            </a:r>
            <a:r>
              <a:rPr dirty="0" sz="2550" spc="1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5" b="0">
                <a:solidFill>
                  <a:srgbClr val="7D057E"/>
                </a:solidFill>
                <a:latin typeface="Comfortaa"/>
                <a:cs typeface="Comfortaa"/>
              </a:rPr>
              <a:t>ns.</a:t>
            </a:r>
            <a:r>
              <a:rPr dirty="0" sz="2550" spc="1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60" b="0">
                <a:solidFill>
                  <a:srgbClr val="7D057E"/>
                </a:solidFill>
                <a:latin typeface="Comfortaa"/>
                <a:cs typeface="Comfortaa"/>
              </a:rPr>
              <a:t>kovat</a:t>
            </a:r>
            <a:r>
              <a:rPr dirty="0" sz="2550" spc="1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/</a:t>
            </a:r>
            <a:r>
              <a:rPr dirty="0" sz="2550" spc="1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65" b="0">
                <a:solidFill>
                  <a:srgbClr val="7D057E"/>
                </a:solidFill>
                <a:latin typeface="Comfortaa"/>
                <a:cs typeface="Comfortaa"/>
              </a:rPr>
              <a:t>eläinperäiset</a:t>
            </a:r>
            <a:r>
              <a:rPr dirty="0" sz="2550" spc="16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-10" b="0">
                <a:solidFill>
                  <a:srgbClr val="7D057E"/>
                </a:solidFill>
                <a:latin typeface="Comfortaa"/>
                <a:cs typeface="Comfortaa"/>
              </a:rPr>
              <a:t>rasvat </a:t>
            </a:r>
            <a:r>
              <a:rPr dirty="0" sz="2550" spc="114" b="0">
                <a:solidFill>
                  <a:srgbClr val="7D057E"/>
                </a:solidFill>
                <a:latin typeface="Comfortaa"/>
                <a:cs typeface="Comfortaa"/>
              </a:rPr>
              <a:t>suosi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esim.</a:t>
            </a:r>
            <a:r>
              <a:rPr dirty="0" sz="2550" spc="9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55" b="0">
                <a:solidFill>
                  <a:srgbClr val="7D057E"/>
                </a:solidFill>
                <a:latin typeface="Comfortaa"/>
                <a:cs typeface="Comfortaa"/>
              </a:rPr>
              <a:t>ekstraneitsytoliiviöljyä,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95" b="0">
                <a:solidFill>
                  <a:srgbClr val="7D057E"/>
                </a:solidFill>
                <a:latin typeface="Comfortaa"/>
                <a:cs typeface="Comfortaa"/>
              </a:rPr>
              <a:t>avokadoa, </a:t>
            </a:r>
            <a:r>
              <a:rPr dirty="0" sz="2550" spc="55" b="0">
                <a:solidFill>
                  <a:srgbClr val="7D057E"/>
                </a:solidFill>
                <a:latin typeface="Comfortaa"/>
                <a:cs typeface="Comfortaa"/>
              </a:rPr>
              <a:t>rasvaista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05" b="0">
                <a:solidFill>
                  <a:srgbClr val="7D057E"/>
                </a:solidFill>
                <a:latin typeface="Comfortaa"/>
                <a:cs typeface="Comfortaa"/>
              </a:rPr>
              <a:t>kalaa,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50" b="0">
                <a:solidFill>
                  <a:srgbClr val="7D057E"/>
                </a:solidFill>
                <a:latin typeface="Comfortaa"/>
                <a:cs typeface="Comfortaa"/>
              </a:rPr>
              <a:t>rypsi-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b="0">
                <a:solidFill>
                  <a:srgbClr val="7D057E"/>
                </a:solidFill>
                <a:latin typeface="Comfortaa"/>
                <a:cs typeface="Comfortaa"/>
              </a:rPr>
              <a:t>ja</a:t>
            </a:r>
            <a:r>
              <a:rPr dirty="0" sz="2550" spc="8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70" b="0">
                <a:solidFill>
                  <a:srgbClr val="7D057E"/>
                </a:solidFill>
                <a:latin typeface="Comfortaa"/>
                <a:cs typeface="Comfortaa"/>
              </a:rPr>
              <a:t>rapsiöljyä,</a:t>
            </a:r>
            <a:r>
              <a:rPr dirty="0" sz="2550" spc="75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100" b="0">
                <a:solidFill>
                  <a:srgbClr val="7D057E"/>
                </a:solidFill>
                <a:latin typeface="Comfortaa"/>
                <a:cs typeface="Comfortaa"/>
              </a:rPr>
              <a:t>siemeniä</a:t>
            </a:r>
            <a:r>
              <a:rPr dirty="0" sz="2550" spc="80" b="0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2550" spc="-25" b="0">
                <a:solidFill>
                  <a:srgbClr val="7D057E"/>
                </a:solidFill>
                <a:latin typeface="Comfortaa"/>
                <a:cs typeface="Comfortaa"/>
              </a:rPr>
              <a:t>ja </a:t>
            </a:r>
            <a:r>
              <a:rPr dirty="0" sz="2550" spc="130" b="0">
                <a:solidFill>
                  <a:srgbClr val="7D057E"/>
                </a:solidFill>
                <a:latin typeface="Comfortaa"/>
                <a:cs typeface="Comfortaa"/>
              </a:rPr>
              <a:t>pähkinöitä</a:t>
            </a:r>
            <a:endParaRPr sz="2550">
              <a:latin typeface="Comfortaa"/>
              <a:cs typeface="Comfortaa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865742" y="4388323"/>
            <a:ext cx="5787390" cy="5071110"/>
            <a:chOff x="865742" y="4388323"/>
            <a:chExt cx="5787390" cy="5071110"/>
          </a:xfrm>
        </p:grpSpPr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78072" y="4388323"/>
              <a:ext cx="1838165" cy="345447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59751" y="5489569"/>
              <a:ext cx="1133493" cy="27558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55362" y="5426537"/>
              <a:ext cx="181891" cy="15320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36258" y="5448929"/>
              <a:ext cx="167646" cy="5715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4917" y="6235717"/>
              <a:ext cx="3665553" cy="2446199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449570" y="6288660"/>
              <a:ext cx="2759075" cy="2035175"/>
            </a:xfrm>
            <a:custGeom>
              <a:avLst/>
              <a:gdLst/>
              <a:ahLst/>
              <a:cxnLst/>
              <a:rect l="l" t="t" r="r" b="b"/>
              <a:pathLst>
                <a:path w="2759075" h="2035175">
                  <a:moveTo>
                    <a:pt x="2560798" y="2034617"/>
                  </a:moveTo>
                  <a:lnTo>
                    <a:pt x="2601138" y="2030398"/>
                  </a:lnTo>
                  <a:lnTo>
                    <a:pt x="2604834" y="2027969"/>
                  </a:lnTo>
                  <a:lnTo>
                    <a:pt x="2591281" y="2030238"/>
                  </a:lnTo>
                  <a:lnTo>
                    <a:pt x="2576616" y="2032467"/>
                  </a:lnTo>
                  <a:lnTo>
                    <a:pt x="2568747" y="2033582"/>
                  </a:lnTo>
                  <a:lnTo>
                    <a:pt x="2560798" y="2034617"/>
                  </a:lnTo>
                  <a:close/>
                </a:path>
                <a:path w="2759075" h="2035175">
                  <a:moveTo>
                    <a:pt x="2630309" y="2025700"/>
                  </a:moveTo>
                  <a:lnTo>
                    <a:pt x="2636152" y="2024626"/>
                  </a:lnTo>
                  <a:lnTo>
                    <a:pt x="2641994" y="2023471"/>
                  </a:lnTo>
                  <a:lnTo>
                    <a:pt x="2647797" y="2022237"/>
                  </a:lnTo>
                  <a:lnTo>
                    <a:pt x="2648711" y="2019371"/>
                  </a:lnTo>
                  <a:lnTo>
                    <a:pt x="2637066" y="2021879"/>
                  </a:lnTo>
                  <a:lnTo>
                    <a:pt x="2631223" y="2023033"/>
                  </a:lnTo>
                  <a:lnTo>
                    <a:pt x="2630945" y="2023949"/>
                  </a:lnTo>
                  <a:lnTo>
                    <a:pt x="2630309" y="2025700"/>
                  </a:lnTo>
                  <a:close/>
                </a:path>
                <a:path w="2759075" h="2035175">
                  <a:moveTo>
                    <a:pt x="2657176" y="2020167"/>
                  </a:moveTo>
                  <a:lnTo>
                    <a:pt x="2665284" y="2018336"/>
                  </a:lnTo>
                  <a:lnTo>
                    <a:pt x="2673352" y="2016346"/>
                  </a:lnTo>
                  <a:lnTo>
                    <a:pt x="2681420" y="2014236"/>
                  </a:lnTo>
                  <a:lnTo>
                    <a:pt x="2680307" y="2013639"/>
                  </a:lnTo>
                  <a:lnTo>
                    <a:pt x="2678041" y="2012524"/>
                  </a:lnTo>
                  <a:lnTo>
                    <a:pt x="2659156" y="2017030"/>
                  </a:lnTo>
                  <a:lnTo>
                    <a:pt x="2653373" y="2018336"/>
                  </a:lnTo>
                  <a:lnTo>
                    <a:pt x="2652537" y="2018336"/>
                  </a:lnTo>
                  <a:lnTo>
                    <a:pt x="2655705" y="2019570"/>
                  </a:lnTo>
                  <a:lnTo>
                    <a:pt x="2657176" y="2020167"/>
                  </a:lnTo>
                  <a:close/>
                </a:path>
                <a:path w="2759075" h="2035175">
                  <a:moveTo>
                    <a:pt x="2738014" y="1997318"/>
                  </a:moveTo>
                  <a:lnTo>
                    <a:pt x="2751845" y="1992660"/>
                  </a:lnTo>
                  <a:lnTo>
                    <a:pt x="2758681" y="1990192"/>
                  </a:lnTo>
                  <a:lnTo>
                    <a:pt x="2757370" y="1989555"/>
                  </a:lnTo>
                  <a:lnTo>
                    <a:pt x="2750096" y="1991944"/>
                  </a:lnTo>
                  <a:lnTo>
                    <a:pt x="2735431" y="1996522"/>
                  </a:lnTo>
                  <a:lnTo>
                    <a:pt x="2736305" y="1996761"/>
                  </a:lnTo>
                  <a:lnTo>
                    <a:pt x="2738014" y="1997318"/>
                  </a:lnTo>
                  <a:close/>
                </a:path>
                <a:path w="2759075" h="2035175">
                  <a:moveTo>
                    <a:pt x="0" y="49161"/>
                  </a:moveTo>
                  <a:lnTo>
                    <a:pt x="9538" y="48246"/>
                  </a:lnTo>
                  <a:lnTo>
                    <a:pt x="24362" y="46972"/>
                  </a:lnTo>
                  <a:lnTo>
                    <a:pt x="24919" y="46215"/>
                  </a:lnTo>
                  <a:lnTo>
                    <a:pt x="24551" y="46215"/>
                  </a:lnTo>
                  <a:lnTo>
                    <a:pt x="21421" y="46494"/>
                  </a:lnTo>
                  <a:lnTo>
                    <a:pt x="12121" y="47171"/>
                  </a:lnTo>
                  <a:lnTo>
                    <a:pt x="596" y="48246"/>
                  </a:lnTo>
                  <a:lnTo>
                    <a:pt x="0" y="49161"/>
                  </a:lnTo>
                  <a:close/>
                </a:path>
                <a:path w="2759075" h="2035175">
                  <a:moveTo>
                    <a:pt x="103730" y="40284"/>
                  </a:moveTo>
                  <a:lnTo>
                    <a:pt x="104291" y="40284"/>
                  </a:lnTo>
                  <a:lnTo>
                    <a:pt x="144070" y="36980"/>
                  </a:lnTo>
                  <a:lnTo>
                    <a:pt x="144269" y="36781"/>
                  </a:lnTo>
                  <a:lnTo>
                    <a:pt x="104366" y="40125"/>
                  </a:lnTo>
                  <a:lnTo>
                    <a:pt x="103730" y="40284"/>
                  </a:lnTo>
                  <a:close/>
                </a:path>
                <a:path w="2759075" h="2035175">
                  <a:moveTo>
                    <a:pt x="216006" y="30133"/>
                  </a:moveTo>
                  <a:lnTo>
                    <a:pt x="216236" y="30133"/>
                  </a:lnTo>
                  <a:lnTo>
                    <a:pt x="219734" y="29735"/>
                  </a:lnTo>
                  <a:lnTo>
                    <a:pt x="219583" y="29735"/>
                  </a:lnTo>
                  <a:lnTo>
                    <a:pt x="216006" y="30133"/>
                  </a:lnTo>
                  <a:close/>
                </a:path>
                <a:path w="2759075" h="2035175">
                  <a:moveTo>
                    <a:pt x="277767" y="23167"/>
                  </a:moveTo>
                  <a:lnTo>
                    <a:pt x="286471" y="22172"/>
                  </a:lnTo>
                  <a:lnTo>
                    <a:pt x="290764" y="21655"/>
                  </a:lnTo>
                  <a:lnTo>
                    <a:pt x="290684" y="21495"/>
                  </a:lnTo>
                  <a:lnTo>
                    <a:pt x="277767" y="23167"/>
                  </a:lnTo>
                  <a:close/>
                </a:path>
                <a:path w="2759075" h="2035175">
                  <a:moveTo>
                    <a:pt x="371999" y="9553"/>
                  </a:moveTo>
                  <a:lnTo>
                    <a:pt x="380584" y="8200"/>
                  </a:lnTo>
                  <a:lnTo>
                    <a:pt x="380207" y="8200"/>
                  </a:lnTo>
                  <a:lnTo>
                    <a:pt x="371999" y="9553"/>
                  </a:lnTo>
                  <a:close/>
                </a:path>
                <a:path w="2759075" h="2035175">
                  <a:moveTo>
                    <a:pt x="383963" y="7685"/>
                  </a:moveTo>
                  <a:lnTo>
                    <a:pt x="431152" y="238"/>
                  </a:lnTo>
                  <a:lnTo>
                    <a:pt x="430820" y="238"/>
                  </a:lnTo>
                  <a:lnTo>
                    <a:pt x="431138" y="0"/>
                  </a:lnTo>
                  <a:lnTo>
                    <a:pt x="383963" y="7685"/>
                  </a:lnTo>
                  <a:close/>
                </a:path>
              </a:pathLst>
            </a:custGeom>
            <a:solidFill>
              <a:srgbClr val="200E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6416" y="6274449"/>
              <a:ext cx="5706127" cy="3184705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5742" y="7740068"/>
              <a:ext cx="1378244" cy="933449"/>
            </a:xfrm>
            <a:prstGeom prst="rect">
              <a:avLst/>
            </a:prstGeom>
          </p:spPr>
        </p:pic>
      </p:grpSp>
      <p:sp>
        <p:nvSpPr>
          <p:cNvPr id="25" name="object 25" descr=""/>
          <p:cNvSpPr txBox="1"/>
          <p:nvPr/>
        </p:nvSpPr>
        <p:spPr>
          <a:xfrm>
            <a:off x="1142389" y="2061106"/>
            <a:ext cx="229044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114" b="1">
                <a:solidFill>
                  <a:srgbClr val="7D057E"/>
                </a:solidFill>
                <a:latin typeface="Comfortaa"/>
                <a:cs typeface="Comfortaa"/>
              </a:rPr>
              <a:t>V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b="1">
                <a:solidFill>
                  <a:srgbClr val="7D057E"/>
                </a:solidFill>
                <a:latin typeface="Comfortaa"/>
                <a:cs typeface="Comfortaa"/>
              </a:rPr>
              <a:t>Ä</a:t>
            </a:r>
            <a:r>
              <a:rPr dirty="0" sz="4200" spc="-30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220" b="1">
                <a:solidFill>
                  <a:srgbClr val="7D057E"/>
                </a:solidFill>
                <a:latin typeface="Comfortaa"/>
                <a:cs typeface="Comfortaa"/>
              </a:rPr>
              <a:t>L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-35" b="1">
                <a:solidFill>
                  <a:srgbClr val="7D057E"/>
                </a:solidFill>
                <a:latin typeface="Comfortaa"/>
                <a:cs typeface="Comfortaa"/>
              </a:rPr>
              <a:t>T</a:t>
            </a:r>
            <a:r>
              <a:rPr dirty="0" sz="4200" spc="-30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-50" b="1">
                <a:solidFill>
                  <a:srgbClr val="7D057E"/>
                </a:solidFill>
                <a:latin typeface="Comfortaa"/>
                <a:cs typeface="Comfortaa"/>
              </a:rPr>
              <a:t>Ä</a:t>
            </a:r>
            <a:endParaRPr sz="4200">
              <a:latin typeface="Comfortaa"/>
              <a:cs typeface="Comfortaa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3776851" y="2061106"/>
            <a:ext cx="215963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530" b="1">
                <a:solidFill>
                  <a:srgbClr val="7D057E"/>
                </a:solidFill>
                <a:latin typeface="Comfortaa"/>
                <a:cs typeface="Comfortaa"/>
              </a:rPr>
              <a:t>N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b="1">
                <a:solidFill>
                  <a:srgbClr val="7D057E"/>
                </a:solidFill>
                <a:latin typeface="Comfortaa"/>
                <a:cs typeface="Comfortaa"/>
              </a:rPr>
              <a:t>Ä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285" b="1">
                <a:solidFill>
                  <a:srgbClr val="7D057E"/>
                </a:solidFill>
                <a:latin typeface="Comfortaa"/>
                <a:cs typeface="Comfortaa"/>
              </a:rPr>
              <a:t>I</a:t>
            </a:r>
            <a:r>
              <a:rPr dirty="0" sz="4200" spc="-305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-35" b="1">
                <a:solidFill>
                  <a:srgbClr val="7D057E"/>
                </a:solidFill>
                <a:latin typeface="Comfortaa"/>
                <a:cs typeface="Comfortaa"/>
              </a:rPr>
              <a:t>T</a:t>
            </a:r>
            <a:r>
              <a:rPr dirty="0" sz="4200" spc="-310" b="1">
                <a:solidFill>
                  <a:srgbClr val="7D057E"/>
                </a:solidFill>
                <a:latin typeface="Comfortaa"/>
                <a:cs typeface="Comfortaa"/>
              </a:rPr>
              <a:t> </a:t>
            </a:r>
            <a:r>
              <a:rPr dirty="0" sz="4200" spc="-50" b="1">
                <a:solidFill>
                  <a:srgbClr val="7D057E"/>
                </a:solidFill>
                <a:latin typeface="Comfortaa"/>
                <a:cs typeface="Comfortaa"/>
              </a:rPr>
              <a:t>Ä</a:t>
            </a:r>
            <a:endParaRPr sz="4200">
              <a:latin typeface="Comfortaa"/>
              <a:cs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5995" y="2988838"/>
            <a:ext cx="93309" cy="9330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5995" y="3642001"/>
            <a:ext cx="93309" cy="9330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5995" y="4295164"/>
            <a:ext cx="93309" cy="9330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5995" y="4948327"/>
            <a:ext cx="93309" cy="93308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5995" y="5601490"/>
            <a:ext cx="93309" cy="93308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08354" y="6248822"/>
            <a:ext cx="104972" cy="10497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08354" y="6901984"/>
            <a:ext cx="104972" cy="104972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99545" rIns="0" bIns="0" rtlCol="0" vert="horz">
            <a:spAutoFit/>
          </a:bodyPr>
          <a:lstStyle/>
          <a:p>
            <a:pPr marL="387985">
              <a:lnSpc>
                <a:spcPct val="100000"/>
              </a:lnSpc>
              <a:spcBef>
                <a:spcPts val="120"/>
              </a:spcBef>
            </a:pPr>
            <a:r>
              <a:rPr dirty="0" spc="114"/>
              <a:t>Paljon</a:t>
            </a:r>
            <a:r>
              <a:rPr dirty="0" spc="75"/>
              <a:t> </a:t>
            </a:r>
            <a:r>
              <a:rPr dirty="0" spc="80"/>
              <a:t>prosessoitu</a:t>
            </a:r>
            <a:r>
              <a:rPr dirty="0" spc="75"/>
              <a:t> </a:t>
            </a:r>
            <a:r>
              <a:rPr dirty="0" spc="85"/>
              <a:t>valmisruoka</a:t>
            </a:r>
          </a:p>
          <a:p>
            <a:pPr marL="387985" marR="3036570">
              <a:lnSpc>
                <a:spcPct val="168100"/>
              </a:lnSpc>
            </a:pPr>
            <a:r>
              <a:rPr dirty="0" spc="160"/>
              <a:t>Punainen</a:t>
            </a:r>
            <a:r>
              <a:rPr dirty="0" spc="75"/>
              <a:t> </a:t>
            </a:r>
            <a:r>
              <a:rPr dirty="0" u="heavy" spc="155" b="0">
                <a:uFill>
                  <a:solidFill>
                    <a:srgbClr val="7D057E"/>
                  </a:solidFill>
                </a:uFill>
                <a:latin typeface="Comfortaa"/>
                <a:cs typeface="Comfortaa"/>
              </a:rPr>
              <a:t>liha</a:t>
            </a:r>
            <a:r>
              <a:rPr dirty="0" u="none" spc="90" b="0">
                <a:latin typeface="Comfortaa"/>
                <a:cs typeface="Comfortaa"/>
              </a:rPr>
              <a:t> </a:t>
            </a:r>
            <a:r>
              <a:rPr dirty="0" u="none"/>
              <a:t>ja</a:t>
            </a:r>
            <a:r>
              <a:rPr dirty="0" u="none" spc="90"/>
              <a:t> </a:t>
            </a:r>
            <a:r>
              <a:rPr dirty="0" u="heavy" spc="60" b="0">
                <a:uFill>
                  <a:solidFill>
                    <a:srgbClr val="7D057E"/>
                  </a:solidFill>
                </a:uFill>
                <a:latin typeface="Comfortaa"/>
                <a:cs typeface="Comfortaa"/>
              </a:rPr>
              <a:t>liha</a:t>
            </a:r>
            <a:r>
              <a:rPr dirty="0" u="none" spc="60" b="0">
                <a:latin typeface="Comfortaa"/>
                <a:cs typeface="Comfortaa"/>
              </a:rPr>
              <a:t>j</a:t>
            </a:r>
            <a:r>
              <a:rPr dirty="0" u="heavy" spc="60" b="0">
                <a:uFill>
                  <a:solidFill>
                    <a:srgbClr val="7D057E"/>
                  </a:solidFill>
                </a:uFill>
                <a:latin typeface="Comfortaa"/>
                <a:cs typeface="Comfortaa"/>
              </a:rPr>
              <a:t>alosteet</a:t>
            </a:r>
            <a:r>
              <a:rPr dirty="0" u="none" spc="60" b="0">
                <a:latin typeface="Comfortaa"/>
                <a:cs typeface="Comfortaa"/>
              </a:rPr>
              <a:t> </a:t>
            </a:r>
            <a:r>
              <a:rPr dirty="0" u="heavy" spc="95" b="0">
                <a:uFill>
                  <a:solidFill>
                    <a:srgbClr val="7D057E"/>
                  </a:solidFill>
                </a:uFill>
                <a:latin typeface="Comfortaa"/>
                <a:cs typeface="Comfortaa"/>
              </a:rPr>
              <a:t>Alkoholi*</a:t>
            </a:r>
          </a:p>
          <a:p>
            <a:pPr marL="387985" marR="4531360">
              <a:lnSpc>
                <a:spcPct val="168100"/>
              </a:lnSpc>
            </a:pPr>
            <a:r>
              <a:rPr dirty="0" spc="110"/>
              <a:t>Säilötyt</a:t>
            </a:r>
            <a:r>
              <a:rPr dirty="0" spc="65"/>
              <a:t> </a:t>
            </a:r>
            <a:r>
              <a:rPr dirty="0" spc="70"/>
              <a:t>vihannekset </a:t>
            </a:r>
            <a:r>
              <a:rPr dirty="0" spc="75"/>
              <a:t>Eräät</a:t>
            </a:r>
            <a:r>
              <a:rPr dirty="0" spc="70"/>
              <a:t> maitotuotteet</a:t>
            </a:r>
          </a:p>
          <a:p>
            <a:pPr marL="942975" marR="5080">
              <a:lnSpc>
                <a:spcPct val="168100"/>
              </a:lnSpc>
            </a:pPr>
            <a:r>
              <a:rPr dirty="0" spc="85"/>
              <a:t>sulatejuusto,</a:t>
            </a:r>
            <a:r>
              <a:rPr dirty="0" spc="90"/>
              <a:t> </a:t>
            </a:r>
            <a:r>
              <a:rPr dirty="0" spc="80"/>
              <a:t>kermajuusto</a:t>
            </a:r>
            <a:r>
              <a:rPr dirty="0" spc="95"/>
              <a:t> </a:t>
            </a:r>
            <a:r>
              <a:rPr dirty="0"/>
              <a:t>ja</a:t>
            </a:r>
            <a:r>
              <a:rPr dirty="0" spc="100"/>
              <a:t> </a:t>
            </a:r>
            <a:r>
              <a:rPr dirty="0" spc="90"/>
              <a:t>cheddarjuusto </a:t>
            </a:r>
            <a:r>
              <a:rPr dirty="0" spc="180"/>
              <a:t>maidon</a:t>
            </a:r>
            <a:r>
              <a:rPr dirty="0" spc="75"/>
              <a:t> </a:t>
            </a:r>
            <a:r>
              <a:rPr dirty="0" spc="95"/>
              <a:t>juominen**</a:t>
            </a:r>
          </a:p>
        </p:txBody>
      </p:sp>
      <p:grpSp>
        <p:nvGrpSpPr>
          <p:cNvPr id="10" name="object 10" descr=""/>
          <p:cNvGrpSpPr/>
          <p:nvPr/>
        </p:nvGrpSpPr>
        <p:grpSpPr>
          <a:xfrm>
            <a:off x="0" y="0"/>
            <a:ext cx="6899275" cy="10287000"/>
            <a:chOff x="0" y="0"/>
            <a:chExt cx="6899275" cy="10287000"/>
          </a:xfrm>
        </p:grpSpPr>
        <p:sp>
          <p:nvSpPr>
            <p:cNvPr id="11" name="object 11" descr=""/>
            <p:cNvSpPr/>
            <p:nvPr/>
          </p:nvSpPr>
          <p:spPr>
            <a:xfrm>
              <a:off x="0" y="0"/>
              <a:ext cx="6899275" cy="10287000"/>
            </a:xfrm>
            <a:custGeom>
              <a:avLst/>
              <a:gdLst/>
              <a:ahLst/>
              <a:cxnLst/>
              <a:rect l="l" t="t" r="r" b="b"/>
              <a:pathLst>
                <a:path w="6899275" h="10287000">
                  <a:moveTo>
                    <a:pt x="6898688" y="0"/>
                  </a:moveTo>
                  <a:lnTo>
                    <a:pt x="6898688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6898688" y="0"/>
                  </a:lnTo>
                  <a:close/>
                </a:path>
              </a:pathLst>
            </a:custGeom>
            <a:solidFill>
              <a:srgbClr val="E7C2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178921" y="2827877"/>
              <a:ext cx="5687060" cy="0"/>
            </a:xfrm>
            <a:custGeom>
              <a:avLst/>
              <a:gdLst/>
              <a:ahLst/>
              <a:cxnLst/>
              <a:rect l="l" t="t" r="r" b="b"/>
              <a:pathLst>
                <a:path w="5687059" h="0">
                  <a:moveTo>
                    <a:pt x="0" y="0"/>
                  </a:moveTo>
                  <a:lnTo>
                    <a:pt x="5686471" y="0"/>
                  </a:lnTo>
                </a:path>
              </a:pathLst>
            </a:custGeom>
            <a:ln w="47624">
              <a:solidFill>
                <a:srgbClr val="8A619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929" y="4659495"/>
              <a:ext cx="3684345" cy="426128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5002" y="6256005"/>
              <a:ext cx="470805" cy="1164546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9672" y="6704829"/>
              <a:ext cx="2732" cy="2733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4139" y="6481192"/>
              <a:ext cx="113789" cy="30409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9931" y="5746891"/>
              <a:ext cx="474035" cy="76518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6105" y="6063817"/>
              <a:ext cx="50393" cy="7330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21831" y="5728251"/>
              <a:ext cx="508526" cy="368723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60935" y="5681302"/>
              <a:ext cx="44857" cy="3439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97677" y="5420526"/>
              <a:ext cx="61097" cy="11160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68410" y="5499230"/>
              <a:ext cx="72324" cy="52483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8743" y="5228325"/>
              <a:ext cx="467565" cy="270904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56054" y="8398354"/>
              <a:ext cx="109622" cy="10961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20458" y="5316640"/>
              <a:ext cx="660198" cy="939365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32643" y="5424957"/>
              <a:ext cx="137032" cy="137028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83447" y="5387421"/>
              <a:ext cx="82212" cy="82213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94476" y="6397276"/>
              <a:ext cx="133590" cy="133590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53768" y="4855011"/>
              <a:ext cx="150722" cy="150725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19661" y="5020842"/>
              <a:ext cx="346795" cy="28718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90629" y="4707924"/>
              <a:ext cx="82211" cy="82226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70728" y="4376239"/>
              <a:ext cx="178123" cy="178136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02789" y="6990409"/>
              <a:ext cx="123330" cy="123311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13992" y="7833653"/>
              <a:ext cx="94386" cy="28700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34379" y="7766129"/>
              <a:ext cx="1771388" cy="1002030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47372" y="6851366"/>
              <a:ext cx="1185513" cy="1116530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32404" y="6732167"/>
              <a:ext cx="76786" cy="9085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31467" y="6319887"/>
              <a:ext cx="71710" cy="384941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14121" y="7328884"/>
              <a:ext cx="112912" cy="93901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31472" y="6236112"/>
              <a:ext cx="489580" cy="862857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58507" y="7399630"/>
              <a:ext cx="59773" cy="109309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11016" y="7452897"/>
              <a:ext cx="1534860" cy="779548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26675" y="7107094"/>
              <a:ext cx="187101" cy="221473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95961" y="6733176"/>
              <a:ext cx="51411" cy="118190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34600" y="6763809"/>
              <a:ext cx="727030" cy="699940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045786" y="5591761"/>
              <a:ext cx="16389" cy="14337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60981" y="5495023"/>
              <a:ext cx="584034" cy="233228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40672" y="6465959"/>
              <a:ext cx="65691" cy="62098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89898" y="6047597"/>
              <a:ext cx="242172" cy="372090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543731" y="5546878"/>
              <a:ext cx="397122" cy="206086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26498" y="5542941"/>
              <a:ext cx="441911" cy="588246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171525" y="7799200"/>
              <a:ext cx="866400" cy="920106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753351" y="8233116"/>
              <a:ext cx="190700" cy="426699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860857" y="7818937"/>
              <a:ext cx="746051" cy="296110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67504" y="6648659"/>
              <a:ext cx="238096" cy="744718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01520" y="5771791"/>
              <a:ext cx="93531" cy="228451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241842" y="7316398"/>
              <a:ext cx="77005" cy="119052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44995" y="7313019"/>
              <a:ext cx="240512" cy="243906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18280" y="7435450"/>
              <a:ext cx="170207" cy="146318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385416" y="7162149"/>
              <a:ext cx="54659" cy="61113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379763" y="7162983"/>
              <a:ext cx="114676" cy="233826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55648" y="6369010"/>
              <a:ext cx="127390" cy="177828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478216" y="7487658"/>
              <a:ext cx="408826" cy="309818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654254" y="7734593"/>
              <a:ext cx="239224" cy="124085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787915" y="7771043"/>
              <a:ext cx="106535" cy="87634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791972" y="7967897"/>
              <a:ext cx="499396" cy="197849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770526" y="7912471"/>
              <a:ext cx="819377" cy="292517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280656" y="8015531"/>
              <a:ext cx="296948" cy="149544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822314" y="7912471"/>
              <a:ext cx="382164" cy="77256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562013" y="4618036"/>
              <a:ext cx="242046" cy="67025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517489" y="4625932"/>
              <a:ext cx="282906" cy="139743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558535" y="5250341"/>
              <a:ext cx="284010" cy="147485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071612" y="6970072"/>
              <a:ext cx="189457" cy="175357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51046" y="4974500"/>
              <a:ext cx="261917" cy="342471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055142" y="7053577"/>
              <a:ext cx="162045" cy="136502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071612" y="7017966"/>
              <a:ext cx="155535" cy="141966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180891" y="7006307"/>
              <a:ext cx="67208" cy="110313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977926" y="8449004"/>
              <a:ext cx="189715" cy="175958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022546" y="8532343"/>
              <a:ext cx="161265" cy="136554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011947" y="8466175"/>
              <a:ext cx="156059" cy="173275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12645" y="5189115"/>
              <a:ext cx="222644" cy="188502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98020" y="5159331"/>
              <a:ext cx="215446" cy="177606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30540" y="5097754"/>
              <a:ext cx="151780" cy="90710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003735" y="4691220"/>
              <a:ext cx="256531" cy="240472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978477" y="4799557"/>
              <a:ext cx="217612" cy="188627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003735" y="4754948"/>
              <a:ext cx="207405" cy="193626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152117" y="4742633"/>
              <a:ext cx="89575" cy="150325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262695" y="8165746"/>
              <a:ext cx="515366" cy="183951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930961" y="8326994"/>
              <a:ext cx="112805" cy="33411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535338" y="8204988"/>
              <a:ext cx="971924" cy="386632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260396" y="8137247"/>
              <a:ext cx="274941" cy="74282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288057" y="8076954"/>
              <a:ext cx="287839" cy="134574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273457" y="5385382"/>
              <a:ext cx="66131" cy="131360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379628" y="4990496"/>
              <a:ext cx="36071" cy="251642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526684" y="4871870"/>
              <a:ext cx="10035" cy="1707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911107" y="5997425"/>
              <a:ext cx="28204" cy="93049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940000" y="5715701"/>
              <a:ext cx="120935" cy="159063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105793" y="4872155"/>
              <a:ext cx="455080" cy="809147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79130" y="5439772"/>
              <a:ext cx="466796" cy="684820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508287" y="6584018"/>
              <a:ext cx="659493" cy="908615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015348" y="5532134"/>
              <a:ext cx="282328" cy="423313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792605" y="7397134"/>
              <a:ext cx="84225" cy="49077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955155" y="7399619"/>
              <a:ext cx="70608" cy="44840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643179" y="7491924"/>
              <a:ext cx="338969" cy="332428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3142420" y="7860183"/>
              <a:ext cx="78270" cy="20731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896472" y="7800107"/>
              <a:ext cx="269241" cy="90521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676589" y="7566261"/>
              <a:ext cx="204336" cy="217660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220691" y="7840166"/>
              <a:ext cx="45199" cy="20017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34433" y="6541545"/>
              <a:ext cx="18931" cy="14046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809238" y="6291107"/>
              <a:ext cx="66202" cy="250437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08804" y="6626119"/>
              <a:ext cx="92276" cy="88980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600712" y="7236712"/>
              <a:ext cx="73087" cy="193368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3999097" y="8527637"/>
              <a:ext cx="43114" cy="204582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3784040" y="8078338"/>
              <a:ext cx="218577" cy="234100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3663562" y="8021961"/>
              <a:ext cx="360180" cy="623296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825323" y="7481658"/>
              <a:ext cx="805851" cy="246737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749140" y="7499631"/>
              <a:ext cx="1307562" cy="649985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2919548" y="8009141"/>
              <a:ext cx="84045" cy="80442"/>
            </a:xfrm>
            <a:prstGeom prst="rect">
              <a:avLst/>
            </a:prstGeom>
          </p:spPr>
        </p:pic>
        <p:pic>
          <p:nvPicPr>
            <p:cNvPr id="119" name="object 119" descr="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2495193" y="7510807"/>
              <a:ext cx="181091" cy="254840"/>
            </a:xfrm>
            <a:prstGeom prst="rect">
              <a:avLst/>
            </a:prstGeom>
          </p:spPr>
        </p:pic>
        <p:pic>
          <p:nvPicPr>
            <p:cNvPr id="120" name="object 120" descr="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106364" y="6419687"/>
              <a:ext cx="221698" cy="562436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940543" y="5941049"/>
              <a:ext cx="149354" cy="602166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137928" y="6785287"/>
              <a:ext cx="27073" cy="52481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036052" y="6137118"/>
              <a:ext cx="178713" cy="370879"/>
            </a:xfrm>
            <a:prstGeom prst="rect">
              <a:avLst/>
            </a:prstGeom>
          </p:spPr>
        </p:pic>
        <p:pic>
          <p:nvPicPr>
            <p:cNvPr id="124" name="object 124" descr="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996574" y="5941961"/>
              <a:ext cx="36362" cy="29758"/>
            </a:xfrm>
            <a:prstGeom prst="rect">
              <a:avLst/>
            </a:prstGeom>
          </p:spPr>
        </p:pic>
        <p:pic>
          <p:nvPicPr>
            <p:cNvPr id="125" name="object 125" descr="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562725" y="3903004"/>
              <a:ext cx="2893163" cy="4777489"/>
            </a:xfrm>
            <a:prstGeom prst="rect">
              <a:avLst/>
            </a:prstGeom>
          </p:spPr>
        </p:pic>
        <p:sp>
          <p:nvSpPr>
            <p:cNvPr id="126" name="object 126" descr=""/>
            <p:cNvSpPr/>
            <p:nvPr/>
          </p:nvSpPr>
          <p:spPr>
            <a:xfrm>
              <a:off x="1562725" y="6764837"/>
              <a:ext cx="1654175" cy="2148205"/>
            </a:xfrm>
            <a:custGeom>
              <a:avLst/>
              <a:gdLst/>
              <a:ahLst/>
              <a:cxnLst/>
              <a:rect l="l" t="t" r="r" b="b"/>
              <a:pathLst>
                <a:path w="1654175" h="2148204">
                  <a:moveTo>
                    <a:pt x="826995" y="2148088"/>
                  </a:moveTo>
                  <a:lnTo>
                    <a:pt x="450842" y="2121052"/>
                  </a:lnTo>
                  <a:lnTo>
                    <a:pt x="193999" y="2061572"/>
                  </a:lnTo>
                  <a:lnTo>
                    <a:pt x="46906" y="2002091"/>
                  </a:lnTo>
                  <a:lnTo>
                    <a:pt x="0" y="1975055"/>
                  </a:lnTo>
                  <a:lnTo>
                    <a:pt x="0" y="0"/>
                  </a:lnTo>
                  <a:lnTo>
                    <a:pt x="49320" y="18713"/>
                  </a:lnTo>
                  <a:lnTo>
                    <a:pt x="200438" y="59409"/>
                  </a:lnTo>
                  <a:lnTo>
                    <a:pt x="458085" y="98919"/>
                  </a:lnTo>
                  <a:lnTo>
                    <a:pt x="826995" y="114075"/>
                  </a:lnTo>
                  <a:lnTo>
                    <a:pt x="1203888" y="93481"/>
                  </a:lnTo>
                  <a:lnTo>
                    <a:pt x="1460652" y="54576"/>
                  </a:lnTo>
                  <a:lnTo>
                    <a:pt x="1607339" y="16901"/>
                  </a:lnTo>
                  <a:lnTo>
                    <a:pt x="1654001" y="0"/>
                  </a:lnTo>
                  <a:lnTo>
                    <a:pt x="1654001" y="1975055"/>
                  </a:lnTo>
                  <a:lnTo>
                    <a:pt x="1614444" y="2002091"/>
                  </a:lnTo>
                  <a:lnTo>
                    <a:pt x="1479598" y="2061572"/>
                  </a:lnTo>
                  <a:lnTo>
                    <a:pt x="1225203" y="2121052"/>
                  </a:lnTo>
                  <a:lnTo>
                    <a:pt x="826995" y="2148088"/>
                  </a:lnTo>
                  <a:close/>
                </a:path>
              </a:pathLst>
            </a:custGeom>
            <a:solidFill>
              <a:srgbClr val="87B9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1686331" y="6697268"/>
              <a:ext cx="1391285" cy="76835"/>
            </a:xfrm>
            <a:custGeom>
              <a:avLst/>
              <a:gdLst/>
              <a:ahLst/>
              <a:cxnLst/>
              <a:rect l="l" t="t" r="r" b="b"/>
              <a:pathLst>
                <a:path w="1391285" h="76834">
                  <a:moveTo>
                    <a:pt x="166674" y="44627"/>
                  </a:moveTo>
                  <a:lnTo>
                    <a:pt x="164477" y="36626"/>
                  </a:lnTo>
                  <a:lnTo>
                    <a:pt x="0" y="68224"/>
                  </a:lnTo>
                  <a:lnTo>
                    <a:pt x="2209" y="76225"/>
                  </a:lnTo>
                  <a:lnTo>
                    <a:pt x="7416" y="75222"/>
                  </a:lnTo>
                  <a:lnTo>
                    <a:pt x="166674" y="44627"/>
                  </a:lnTo>
                  <a:close/>
                </a:path>
                <a:path w="1391285" h="76834">
                  <a:moveTo>
                    <a:pt x="1184300" y="32385"/>
                  </a:moveTo>
                  <a:lnTo>
                    <a:pt x="1129957" y="18643"/>
                  </a:lnTo>
                  <a:lnTo>
                    <a:pt x="1080858" y="14325"/>
                  </a:lnTo>
                  <a:lnTo>
                    <a:pt x="1031709" y="10566"/>
                  </a:lnTo>
                  <a:lnTo>
                    <a:pt x="982522" y="7378"/>
                  </a:lnTo>
                  <a:lnTo>
                    <a:pt x="933310" y="4762"/>
                  </a:lnTo>
                  <a:lnTo>
                    <a:pt x="884059" y="2705"/>
                  </a:lnTo>
                  <a:lnTo>
                    <a:pt x="834809" y="1231"/>
                  </a:lnTo>
                  <a:lnTo>
                    <a:pt x="785520" y="330"/>
                  </a:lnTo>
                  <a:lnTo>
                    <a:pt x="736244" y="0"/>
                  </a:lnTo>
                  <a:lnTo>
                    <a:pt x="686955" y="241"/>
                  </a:lnTo>
                  <a:lnTo>
                    <a:pt x="637679" y="1054"/>
                  </a:lnTo>
                  <a:lnTo>
                    <a:pt x="588403" y="2451"/>
                  </a:lnTo>
                  <a:lnTo>
                    <a:pt x="539153" y="4406"/>
                  </a:lnTo>
                  <a:lnTo>
                    <a:pt x="494258" y="6705"/>
                  </a:lnTo>
                  <a:lnTo>
                    <a:pt x="449389" y="9486"/>
                  </a:lnTo>
                  <a:lnTo>
                    <a:pt x="404558" y="12725"/>
                  </a:lnTo>
                  <a:lnTo>
                    <a:pt x="359765" y="16446"/>
                  </a:lnTo>
                  <a:lnTo>
                    <a:pt x="354457" y="25222"/>
                  </a:lnTo>
                  <a:lnTo>
                    <a:pt x="359765" y="24739"/>
                  </a:lnTo>
                  <a:lnTo>
                    <a:pt x="408889" y="20701"/>
                  </a:lnTo>
                  <a:lnTo>
                    <a:pt x="458063" y="17221"/>
                  </a:lnTo>
                  <a:lnTo>
                    <a:pt x="507263" y="14312"/>
                  </a:lnTo>
                  <a:lnTo>
                    <a:pt x="556501" y="11988"/>
                  </a:lnTo>
                  <a:lnTo>
                    <a:pt x="605751" y="10223"/>
                  </a:lnTo>
                  <a:lnTo>
                    <a:pt x="655027" y="9017"/>
                  </a:lnTo>
                  <a:lnTo>
                    <a:pt x="704303" y="8394"/>
                  </a:lnTo>
                  <a:lnTo>
                    <a:pt x="753592" y="8343"/>
                  </a:lnTo>
                  <a:lnTo>
                    <a:pt x="802881" y="8864"/>
                  </a:lnTo>
                  <a:lnTo>
                    <a:pt x="852157" y="9956"/>
                  </a:lnTo>
                  <a:lnTo>
                    <a:pt x="901407" y="11633"/>
                  </a:lnTo>
                  <a:lnTo>
                    <a:pt x="950658" y="13868"/>
                  </a:lnTo>
                  <a:lnTo>
                    <a:pt x="999871" y="16687"/>
                  </a:lnTo>
                  <a:lnTo>
                    <a:pt x="1044702" y="19761"/>
                  </a:lnTo>
                  <a:lnTo>
                    <a:pt x="1089520" y="23317"/>
                  </a:lnTo>
                  <a:lnTo>
                    <a:pt x="1134287" y="27343"/>
                  </a:lnTo>
                  <a:lnTo>
                    <a:pt x="1179004" y="31838"/>
                  </a:lnTo>
                  <a:lnTo>
                    <a:pt x="1184300" y="32385"/>
                  </a:lnTo>
                  <a:close/>
                </a:path>
                <a:path w="1391285" h="76834">
                  <a:moveTo>
                    <a:pt x="1390738" y="56578"/>
                  </a:moveTo>
                  <a:lnTo>
                    <a:pt x="1388833" y="55168"/>
                  </a:lnTo>
                  <a:lnTo>
                    <a:pt x="1331163" y="48247"/>
                  </a:lnTo>
                  <a:lnTo>
                    <a:pt x="1329258" y="50622"/>
                  </a:lnTo>
                  <a:lnTo>
                    <a:pt x="1329258" y="55118"/>
                  </a:lnTo>
                  <a:lnTo>
                    <a:pt x="1331163" y="56553"/>
                  </a:lnTo>
                  <a:lnTo>
                    <a:pt x="1333398" y="56819"/>
                  </a:lnTo>
                  <a:lnTo>
                    <a:pt x="1388821" y="63474"/>
                  </a:lnTo>
                  <a:lnTo>
                    <a:pt x="1390738" y="61099"/>
                  </a:lnTo>
                  <a:lnTo>
                    <a:pt x="1390738" y="56578"/>
                  </a:lnTo>
                  <a:close/>
                </a:path>
              </a:pathLst>
            </a:custGeom>
            <a:solidFill>
              <a:srgbClr val="B1B1B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8" name="object 128" descr="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579469" y="6837648"/>
              <a:ext cx="3191248" cy="2613543"/>
            </a:xfrm>
            <a:prstGeom prst="rect">
              <a:avLst/>
            </a:prstGeom>
          </p:spPr>
        </p:pic>
      </p:grpSp>
      <p:sp>
        <p:nvSpPr>
          <p:cNvPr id="129" name="object 129"/>
          <p:cNvSpPr txBox="1">
            <a:spLocks noGrp="1"/>
          </p:cNvSpPr>
          <p:nvPr>
            <p:ph type="title"/>
          </p:nvPr>
        </p:nvSpPr>
        <p:spPr>
          <a:xfrm>
            <a:off x="1142389" y="2061112"/>
            <a:ext cx="5509260" cy="6654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20"/>
              <a:t>K</a:t>
            </a:r>
            <a:r>
              <a:rPr dirty="0" spc="-310"/>
              <a:t> </a:t>
            </a:r>
            <a:r>
              <a:rPr dirty="0" spc="250"/>
              <a:t>O</a:t>
            </a:r>
            <a:r>
              <a:rPr dirty="0" spc="-305"/>
              <a:t> </a:t>
            </a:r>
            <a:r>
              <a:rPr dirty="0" spc="1019"/>
              <a:t>H</a:t>
            </a:r>
            <a:r>
              <a:rPr dirty="0" spc="-310"/>
              <a:t> </a:t>
            </a:r>
            <a:r>
              <a:rPr dirty="0" spc="-35"/>
              <a:t>T</a:t>
            </a:r>
            <a:r>
              <a:rPr dirty="0" spc="-305"/>
              <a:t> </a:t>
            </a:r>
            <a:r>
              <a:rPr dirty="0" spc="915"/>
              <a:t>U</a:t>
            </a:r>
            <a:r>
              <a:rPr dirty="0" spc="-310"/>
              <a:t> </a:t>
            </a:r>
            <a:r>
              <a:rPr dirty="0" spc="915"/>
              <a:t>U</a:t>
            </a:r>
            <a:r>
              <a:rPr dirty="0" spc="-305"/>
              <a:t> </a:t>
            </a:r>
            <a:r>
              <a:rPr dirty="0" spc="470"/>
              <a:t>D</a:t>
            </a:r>
            <a:r>
              <a:rPr dirty="0" spc="-310"/>
              <a:t> </a:t>
            </a:r>
            <a:r>
              <a:rPr dirty="0" spc="315"/>
              <a:t>E</a:t>
            </a:r>
            <a:r>
              <a:rPr dirty="0" spc="-305"/>
              <a:t> </a:t>
            </a:r>
            <a:r>
              <a:rPr dirty="0" spc="220"/>
              <a:t>L</a:t>
            </a:r>
            <a:r>
              <a:rPr dirty="0" spc="-305"/>
              <a:t> </a:t>
            </a:r>
            <a:r>
              <a:rPr dirty="0" spc="220"/>
              <a:t>L</a:t>
            </a:r>
            <a:r>
              <a:rPr dirty="0" spc="-310"/>
              <a:t> </a:t>
            </a:r>
            <a:r>
              <a:rPr dirty="0" spc="-50"/>
              <a:t>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2024-09-12T07:03:16Z</dcterms:created>
  <dcterms:modified xsi:type="dcterms:W3CDTF">2024-09-12T07:03:16Z</dcterms:modified>
</cp:coreProperties>
</file>