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5"/>
  </p:notesMasterIdLst>
  <p:sldIdLst>
    <p:sldId id="268" r:id="rId2"/>
    <p:sldId id="269" r:id="rId3"/>
    <p:sldId id="294" r:id="rId4"/>
    <p:sldId id="275" r:id="rId5"/>
    <p:sldId id="257" r:id="rId6"/>
    <p:sldId id="262" r:id="rId7"/>
    <p:sldId id="277" r:id="rId8"/>
    <p:sldId id="295" r:id="rId9"/>
    <p:sldId id="259" r:id="rId10"/>
    <p:sldId id="261" r:id="rId11"/>
    <p:sldId id="270" r:id="rId12"/>
    <p:sldId id="267" r:id="rId13"/>
    <p:sldId id="271" r:id="rId14"/>
    <p:sldId id="272" r:id="rId15"/>
    <p:sldId id="274" r:id="rId16"/>
    <p:sldId id="273" r:id="rId17"/>
    <p:sldId id="276" r:id="rId18"/>
    <p:sldId id="278" r:id="rId19"/>
    <p:sldId id="279" r:id="rId20"/>
    <p:sldId id="296" r:id="rId21"/>
    <p:sldId id="280" r:id="rId22"/>
    <p:sldId id="293" r:id="rId23"/>
    <p:sldId id="282" r:id="rId24"/>
    <p:sldId id="284" r:id="rId25"/>
    <p:sldId id="283" r:id="rId26"/>
    <p:sldId id="285" r:id="rId27"/>
    <p:sldId id="286" r:id="rId28"/>
    <p:sldId id="287" r:id="rId29"/>
    <p:sldId id="288" r:id="rId30"/>
    <p:sldId id="292" r:id="rId31"/>
    <p:sldId id="290" r:id="rId32"/>
    <p:sldId id="291" r:id="rId33"/>
    <p:sldId id="297" r:id="rId34"/>
  </p:sldIdLst>
  <p:sldSz cx="18288000" cy="10287000"/>
  <p:notesSz cx="6858000" cy="9144000"/>
  <p:embeddedFontLst>
    <p:embeddedFont>
      <p:font typeface="Comfortaa" panose="020F0303070200060003" pitchFamily="34" charset="0"/>
      <p:regular r:id="rId36"/>
      <p:bold r:id="rId37"/>
    </p:embeddedFont>
    <p:embeddedFont>
      <p:font typeface="Comfortaa Bold" panose="020F0803070200060003" pitchFamily="34" charset="0"/>
      <p:regular r:id="rId38"/>
      <p:bold r:id="rId39"/>
    </p:embeddedFont>
    <p:embeddedFont>
      <p:font typeface="Comfortaa Light" panose="020F0303070200060003" pitchFamily="34" charset="0"/>
      <p:regular r:id="rId40"/>
    </p:embeddedFont>
    <p:embeddedFont>
      <p:font typeface="garamond" panose="02020404030301010803" pitchFamily="18" charset="0"/>
      <p:regular r:id="rId41"/>
      <p:bold r:id="rId42"/>
      <p:italic r:id="rId43"/>
    </p:embeddedFont>
    <p:embeddedFont>
      <p:font typeface="Open Sans" panose="020B0606030504020204" pitchFamily="34"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067F"/>
    <a:srgbClr val="FFF6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CDE70B-56BB-49AD-8D61-F31CC651B962}" v="1" dt="2024-11-29T10:15:40.6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2829" autoAdjust="0"/>
  </p:normalViewPr>
  <p:slideViewPr>
    <p:cSldViewPr>
      <p:cViewPr varScale="1">
        <p:scale>
          <a:sx n="31" d="100"/>
          <a:sy n="31" d="100"/>
        </p:scale>
        <p:origin x="142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27.11.2024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27.11.2024</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fi-FI" b="0" i="0" dirty="0">
                <a:solidFill>
                  <a:srgbClr val="111111"/>
                </a:solidFill>
                <a:effectLst/>
                <a:latin typeface="Comfortaa" panose="020F0303070200060003" pitchFamily="34" charset="0"/>
              </a:rPr>
              <a:t>Valtakunnallinen, voittoa tavoittelematon kansalais- ja kansanterveysjärjestö. </a:t>
            </a:r>
          </a:p>
          <a:p>
            <a:pPr lvl="0"/>
            <a:endParaRPr lang="fi-FI" b="0" i="0" dirty="0">
              <a:solidFill>
                <a:srgbClr val="111111"/>
              </a:solidFill>
              <a:effectLst/>
              <a:latin typeface="Comfortaa" panose="020F0303070200060003" pitchFamily="34" charset="0"/>
            </a:endParaRPr>
          </a:p>
          <a:p>
            <a:pPr lvl="0"/>
            <a:r>
              <a:rPr lang="fi-FI" b="0" i="0" dirty="0">
                <a:solidFill>
                  <a:srgbClr val="111111"/>
                </a:solidFill>
                <a:effectLst/>
                <a:latin typeface="Comfortaa" panose="020F0303070200060003" pitchFamily="34" charset="0"/>
              </a:rPr>
              <a:t>Yhdistys edistää rintasyövän varhaista toteamista lisäämällä tietoa rintasyövästä ja erilaisten elämäntapavalintojen vaikutuksesta sairastumiseen. Koulutamme ihmisiä tunnistamaan rintasyövän oireita ja tarkkailemaan rintojen terveyttä. Kannustamme ihmisiä rakastamaan ja hoitamaan kehoaan.</a:t>
            </a:r>
          </a:p>
          <a:p>
            <a:pPr lvl="0"/>
            <a:endParaRPr lang="fi-FI" b="0" i="0" dirty="0">
              <a:solidFill>
                <a:srgbClr val="111111"/>
              </a:solidFill>
              <a:effectLst/>
              <a:latin typeface="Comfortaa" panose="020F0303070200060003" pitchFamily="34" charset="0"/>
            </a:endParaRPr>
          </a:p>
          <a:p>
            <a:pPr lvl="0"/>
            <a:r>
              <a:rPr lang="fi-FI" dirty="0"/>
              <a:t>Sosiaali- ja terveysministeriö tukee toimintaa Veikkauksen tuotoilla</a:t>
            </a:r>
          </a:p>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a:t>
            </a:fld>
            <a:endParaRPr lang="cs-CZ"/>
          </a:p>
        </p:txBody>
      </p:sp>
    </p:spTree>
    <p:extLst>
      <p:ext uri="{BB962C8B-B14F-4D97-AF65-F5344CB8AC3E}">
        <p14:creationId xmlns:p14="http://schemas.microsoft.com/office/powerpoint/2010/main" val="1737529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290763" y="512763"/>
            <a:ext cx="4562475" cy="2566987"/>
          </a:xfrm>
        </p:spPr>
      </p:sp>
      <p:sp>
        <p:nvSpPr>
          <p:cNvPr id="3" name="Huomautusten paikkamerkki 2"/>
          <p:cNvSpPr>
            <a:spLocks noGrp="1"/>
          </p:cNvSpPr>
          <p:nvPr>
            <p:ph type="body" idx="1"/>
          </p:nvPr>
        </p:nvSpPr>
        <p:spPr/>
        <p:txBody>
          <a:bodyPr/>
          <a:lstStyle/>
          <a:p>
            <a:pPr rtl="0">
              <a:spcBef>
                <a:spcPts val="0"/>
              </a:spcBef>
              <a:spcAft>
                <a:spcPts val="0"/>
              </a:spcAft>
            </a:pPr>
            <a:r>
              <a:rPr lang="fi-FI" sz="1200" b="0" i="0" u="none" strike="noStrike" dirty="0">
                <a:solidFill>
                  <a:srgbClr val="000000"/>
                </a:solidFill>
                <a:effectLst/>
                <a:latin typeface="Open Sans"/>
              </a:rPr>
              <a:t>Estrogeeni on rintasyövän tärkein kasvutekijä.  Estrogeenin määrä kehossa on yksilöllistä. Siihen vaikuttavat muun muassa kuukautisten alkamis- ja päättymisikä, synnytysten määrä, mahdollisesti käytetyt estrogeenivalmisteet sekä vaihdevuosi-iän jälkeinen ylipaino.</a:t>
            </a:r>
          </a:p>
          <a:p>
            <a:pPr rtl="0">
              <a:spcBef>
                <a:spcPts val="0"/>
              </a:spcBef>
              <a:spcAft>
                <a:spcPts val="0"/>
              </a:spcAft>
            </a:pPr>
            <a:endParaRPr lang="fi-FI" b="0" dirty="0">
              <a:effectLst/>
            </a:endParaRPr>
          </a:p>
          <a:p>
            <a:pPr rtl="0">
              <a:spcBef>
                <a:spcPts val="0"/>
              </a:spcBef>
              <a:spcAft>
                <a:spcPts val="0"/>
              </a:spcAft>
            </a:pPr>
            <a:r>
              <a:rPr lang="fi-FI" sz="1200" b="0" i="0" u="none" strike="noStrike" dirty="0">
                <a:solidFill>
                  <a:srgbClr val="000000"/>
                </a:solidFill>
                <a:effectLst/>
                <a:latin typeface="Open Sans"/>
              </a:rPr>
              <a:t>Vaihdevuosioireiden hormonihoito voi lisätä riskiä sairastua rintasyöpään erityisesti, jos hoito jatkuu pitkään. </a:t>
            </a:r>
            <a:endParaRPr lang="fi-FI" b="0" dirty="0">
              <a:effectLst/>
            </a:endParaRPr>
          </a:p>
          <a:p>
            <a:pPr rtl="0">
              <a:spcBef>
                <a:spcPts val="0"/>
              </a:spcBef>
              <a:spcAft>
                <a:spcPts val="0"/>
              </a:spcAft>
            </a:pPr>
            <a:r>
              <a:rPr lang="fi-FI" sz="1200" b="0" i="0" u="none" strike="noStrike" dirty="0">
                <a:solidFill>
                  <a:srgbClr val="000000"/>
                </a:solidFill>
                <a:effectLst/>
                <a:latin typeface="Open Sans"/>
              </a:rPr>
              <a:t>Emättimen kuivuusoireiden paikallishoito estrogeenilla on kuitenkin turvallista. </a:t>
            </a:r>
            <a:endParaRPr lang="fi-FI" b="0" dirty="0">
              <a:effectLst/>
            </a:endParaRPr>
          </a:p>
          <a:p>
            <a:pPr rtl="0">
              <a:spcBef>
                <a:spcPts val="0"/>
              </a:spcBef>
              <a:spcAft>
                <a:spcPts val="0"/>
              </a:spcAft>
            </a:pPr>
            <a:r>
              <a:rPr lang="fi-FI" sz="1200" b="0" i="0" u="none" strike="noStrike" dirty="0">
                <a:solidFill>
                  <a:srgbClr val="000000"/>
                </a:solidFill>
                <a:effectLst/>
                <a:latin typeface="Open Sans"/>
              </a:rPr>
              <a:t>Hormonaaliseen raskaudenehkäisyyn (e-pillerit ja hormonikierukka) liittyvä riski on melko pieni.</a:t>
            </a:r>
            <a:endParaRPr lang="fi-FI" b="0" dirty="0">
              <a:effectLst/>
            </a:endParaRPr>
          </a:p>
          <a:p>
            <a:pPr rtl="0">
              <a:spcBef>
                <a:spcPts val="0"/>
              </a:spcBef>
              <a:spcAft>
                <a:spcPts val="0"/>
              </a:spcAft>
            </a:pPr>
            <a:br>
              <a:rPr lang="fi-FI" b="0" dirty="0">
                <a:effectLst/>
              </a:rPr>
            </a:br>
            <a:r>
              <a:rPr lang="fi-FI" sz="1200" b="0" i="0" u="none" strike="noStrike" dirty="0">
                <a:solidFill>
                  <a:srgbClr val="000000"/>
                </a:solidFill>
                <a:effectLst/>
                <a:latin typeface="Open Sans"/>
              </a:rPr>
              <a:t>Sairastumisen riskiä lisäävät:</a:t>
            </a:r>
            <a:br>
              <a:rPr lang="fi-FI" sz="1200" b="0" i="0" u="none" strike="noStrike" dirty="0">
                <a:solidFill>
                  <a:srgbClr val="000000"/>
                </a:solidFill>
                <a:effectLst/>
                <a:latin typeface="Open Sans"/>
              </a:rPr>
            </a:br>
            <a:endParaRPr lang="fi-FI" b="0" dirty="0">
              <a:effectLst/>
            </a:endParaRPr>
          </a:p>
          <a:p>
            <a:pPr marL="285750" indent="-285750" rtl="0">
              <a:spcBef>
                <a:spcPts val="0"/>
              </a:spcBef>
              <a:spcAft>
                <a:spcPts val="0"/>
              </a:spcAft>
              <a:buFont typeface="Arial" panose="020B0604020202020204" pitchFamily="34" charset="0"/>
              <a:buChar char="•"/>
            </a:pPr>
            <a:r>
              <a:rPr lang="fi-FI" sz="1200" b="0" i="0" u="none" strike="noStrike" dirty="0">
                <a:solidFill>
                  <a:srgbClr val="000000"/>
                </a:solidFill>
                <a:effectLst/>
                <a:latin typeface="Open Sans"/>
              </a:rPr>
              <a:t>Varhainen kuukautisten alkamisikä ja myöhäiset vaihdevuodet </a:t>
            </a:r>
            <a:endParaRPr lang="fi-FI" b="0" dirty="0">
              <a:effectLst/>
            </a:endParaRPr>
          </a:p>
          <a:p>
            <a:pPr marL="285750" indent="-285750" rtl="0">
              <a:spcBef>
                <a:spcPts val="0"/>
              </a:spcBef>
              <a:spcAft>
                <a:spcPts val="0"/>
              </a:spcAft>
              <a:buFont typeface="Arial" panose="020B0604020202020204" pitchFamily="34" charset="0"/>
              <a:buChar char="•"/>
            </a:pPr>
            <a:r>
              <a:rPr lang="fi-FI" sz="1200" b="0" i="0" u="none" strike="noStrike" dirty="0">
                <a:solidFill>
                  <a:srgbClr val="000000"/>
                </a:solidFill>
                <a:effectLst/>
                <a:latin typeface="Open Sans"/>
              </a:rPr>
              <a:t>Lapsettomuus </a:t>
            </a:r>
            <a:endParaRPr lang="fi-FI" b="0" dirty="0">
              <a:effectLst/>
            </a:endParaRPr>
          </a:p>
          <a:p>
            <a:pPr marL="285750" indent="-285750" rtl="0">
              <a:spcBef>
                <a:spcPts val="0"/>
              </a:spcBef>
              <a:spcAft>
                <a:spcPts val="0"/>
              </a:spcAft>
              <a:buFont typeface="Arial" panose="020B0604020202020204" pitchFamily="34" charset="0"/>
              <a:buChar char="•"/>
            </a:pPr>
            <a:r>
              <a:rPr lang="fi-FI" sz="1200" b="0" i="0" u="none" strike="noStrike" dirty="0">
                <a:solidFill>
                  <a:srgbClr val="000000"/>
                </a:solidFill>
                <a:effectLst/>
                <a:latin typeface="Open Sans"/>
              </a:rPr>
              <a:t>Ensisynnytys yli 30 vuoden iässä</a:t>
            </a:r>
            <a:endParaRPr lang="fi-FI" b="0" dirty="0">
              <a:effectLst/>
            </a:endParaRPr>
          </a:p>
          <a:p>
            <a:pPr marL="285750" indent="-285750" rtl="0">
              <a:spcBef>
                <a:spcPts val="0"/>
              </a:spcBef>
              <a:spcAft>
                <a:spcPts val="0"/>
              </a:spcAft>
              <a:buFont typeface="Arial" panose="020B0604020202020204" pitchFamily="34" charset="0"/>
              <a:buChar char="•"/>
            </a:pPr>
            <a:r>
              <a:rPr lang="fi-FI" sz="1200" b="0" i="0" u="none" strike="noStrike" dirty="0">
                <a:solidFill>
                  <a:srgbClr val="000000"/>
                </a:solidFill>
                <a:effectLst/>
                <a:latin typeface="Open Sans"/>
              </a:rPr>
              <a:t>Tiivis rintakudos </a:t>
            </a:r>
            <a:endParaRPr lang="fi-FI" b="0" dirty="0">
              <a:effectLst/>
            </a:endParaRPr>
          </a:p>
          <a:p>
            <a:br>
              <a:rPr lang="fi-FI" b="0" dirty="0">
                <a:effectLst/>
              </a:rPr>
            </a:br>
            <a:br>
              <a:rPr lang="fi-FI" b="0" dirty="0">
                <a:effectLst/>
              </a:rPr>
            </a:br>
            <a:br>
              <a:rPr lang="fi-FI" b="0" dirty="0">
                <a:effectLst/>
              </a:rPr>
            </a:br>
            <a:r>
              <a:rPr lang="fi-FI" sz="1800" b="0" i="0" u="none" strike="noStrike" dirty="0">
                <a:solidFill>
                  <a:srgbClr val="000000"/>
                </a:solidFill>
                <a:effectLst/>
                <a:latin typeface="Calibri" panose="020F0502020204030204" pitchFamily="34" charset="0"/>
              </a:rPr>
              <a:t> </a:t>
            </a:r>
            <a:endParaRPr lang="fi-FI" b="0" dirty="0">
              <a:effectLst/>
            </a:endParaRPr>
          </a:p>
          <a:p>
            <a:br>
              <a:rPr lang="fi-FI" dirty="0"/>
            </a:br>
            <a:endParaRPr lang="fi-FI" dirty="0"/>
          </a:p>
        </p:txBody>
      </p:sp>
      <p:sp>
        <p:nvSpPr>
          <p:cNvPr id="4" name="Dian numeron paikkamerkki 3"/>
          <p:cNvSpPr>
            <a:spLocks noGrp="1"/>
          </p:cNvSpPr>
          <p:nvPr>
            <p:ph type="sldNum" sz="quarter" idx="5"/>
          </p:nvPr>
        </p:nvSpPr>
        <p:spPr/>
        <p:txBody>
          <a:bodyPr/>
          <a:lstStyle/>
          <a:p>
            <a:fld id="{871B2431-D351-4C6E-A3CF-9DFAC0E3E050}" type="slidenum">
              <a:rPr lang="cs-CZ" smtClean="0"/>
              <a:t>13</a:t>
            </a:fld>
            <a:endParaRPr lang="cs-CZ"/>
          </a:p>
        </p:txBody>
      </p:sp>
    </p:spTree>
    <p:extLst>
      <p:ext uri="{BB962C8B-B14F-4D97-AF65-F5344CB8AC3E}">
        <p14:creationId xmlns:p14="http://schemas.microsoft.com/office/powerpoint/2010/main" val="2214805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290763" y="512763"/>
            <a:ext cx="4562475" cy="2566987"/>
          </a:xfrm>
        </p:spPr>
      </p:sp>
      <p:sp>
        <p:nvSpPr>
          <p:cNvPr id="3" name="Huomautusten paikkamerkki 2"/>
          <p:cNvSpPr>
            <a:spLocks noGrp="1"/>
          </p:cNvSpPr>
          <p:nvPr>
            <p:ph type="body" idx="1"/>
          </p:nvPr>
        </p:nvSpPr>
        <p:spPr/>
        <p:txBody>
          <a:bodyPr/>
          <a:lstStyle/>
          <a:p>
            <a:br>
              <a:rPr lang="fi-FI" dirty="0"/>
            </a:br>
            <a:endParaRPr lang="fi-FI" dirty="0"/>
          </a:p>
        </p:txBody>
      </p:sp>
      <p:sp>
        <p:nvSpPr>
          <p:cNvPr id="4" name="Dian numeron paikkamerkki 3"/>
          <p:cNvSpPr>
            <a:spLocks noGrp="1"/>
          </p:cNvSpPr>
          <p:nvPr>
            <p:ph type="sldNum" sz="quarter" idx="5"/>
          </p:nvPr>
        </p:nvSpPr>
        <p:spPr/>
        <p:txBody>
          <a:bodyPr/>
          <a:lstStyle/>
          <a:p>
            <a:fld id="{871B2431-D351-4C6E-A3CF-9DFAC0E3E050}" type="slidenum">
              <a:rPr lang="cs-CZ" smtClean="0"/>
              <a:t>14</a:t>
            </a:fld>
            <a:endParaRPr lang="cs-CZ"/>
          </a:p>
        </p:txBody>
      </p:sp>
    </p:spTree>
    <p:extLst>
      <p:ext uri="{BB962C8B-B14F-4D97-AF65-F5344CB8AC3E}">
        <p14:creationId xmlns:p14="http://schemas.microsoft.com/office/powerpoint/2010/main" val="2066237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290763" y="512763"/>
            <a:ext cx="4562475" cy="2566987"/>
          </a:xfrm>
        </p:spPr>
      </p:sp>
      <p:sp>
        <p:nvSpPr>
          <p:cNvPr id="3" name="Huomautusten paikkamerkki 2"/>
          <p:cNvSpPr>
            <a:spLocks noGrp="1"/>
          </p:cNvSpPr>
          <p:nvPr>
            <p:ph type="body" idx="1"/>
          </p:nvPr>
        </p:nvSpPr>
        <p:spPr/>
        <p:txBody>
          <a:bodyPr/>
          <a:lstStyle/>
          <a:p>
            <a:r>
              <a:rPr lang="fi-FI" dirty="0"/>
              <a:t>Tupakan savu sisältää yli 5 000 erilaista kemiallista yhdistettä, joista ainakin 60 on tunnistettu syöpää aiheuttaviksi. Nikotiinin johdokset N-</a:t>
            </a:r>
            <a:r>
              <a:rPr lang="fi-FI" dirty="0" err="1"/>
              <a:t>nitrosoamiinit</a:t>
            </a:r>
            <a:r>
              <a:rPr lang="fi-FI" dirty="0"/>
              <a:t>, polysykliset aromaattiset hiilivedyt, aromaattiset amiinit, aldehydit, fenolit, bentseeni, nitrometaani, etyleenioksidi ja polonium ovat parhaiten tunnettuja tupakan savun sisältämiä </a:t>
            </a:r>
            <a:r>
              <a:rPr lang="fi-FI" dirty="0" err="1"/>
              <a:t>karsinogeeneja</a:t>
            </a:r>
            <a:r>
              <a:rPr lang="fi-FI" dirty="0"/>
              <a:t>. Rintakudos on altis karsinogeenien vaikutukselle etenkin ennen ensimmäistä raskautta. (mm. </a:t>
            </a:r>
            <a:r>
              <a:rPr lang="fi-FI" dirty="0" err="1"/>
              <a:t>Jyrkkiö</a:t>
            </a:r>
            <a:r>
              <a:rPr lang="fi-FI" dirty="0"/>
              <a:t> et al. (2012) Tupakointi ja syöpä - mitä hyötyä lopettamisesta?</a:t>
            </a:r>
          </a:p>
          <a:p>
            <a:r>
              <a:rPr lang="fi-FI" dirty="0"/>
              <a:t>https://www.duodecimlehti.fi/duo10283)</a:t>
            </a:r>
          </a:p>
          <a:p>
            <a:endParaRPr lang="fi-FI" dirty="0"/>
          </a:p>
        </p:txBody>
      </p:sp>
      <p:sp>
        <p:nvSpPr>
          <p:cNvPr id="4" name="Dian numeron paikkamerkki 3"/>
          <p:cNvSpPr>
            <a:spLocks noGrp="1"/>
          </p:cNvSpPr>
          <p:nvPr>
            <p:ph type="sldNum" sz="quarter" idx="5"/>
          </p:nvPr>
        </p:nvSpPr>
        <p:spPr/>
        <p:txBody>
          <a:bodyPr/>
          <a:lstStyle/>
          <a:p>
            <a:fld id="{871B2431-D351-4C6E-A3CF-9DFAC0E3E050}" type="slidenum">
              <a:rPr lang="cs-CZ" smtClean="0"/>
              <a:t>15</a:t>
            </a:fld>
            <a:endParaRPr lang="cs-CZ"/>
          </a:p>
        </p:txBody>
      </p:sp>
    </p:spTree>
    <p:extLst>
      <p:ext uri="{BB962C8B-B14F-4D97-AF65-F5344CB8AC3E}">
        <p14:creationId xmlns:p14="http://schemas.microsoft.com/office/powerpoint/2010/main" val="2813020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290763" y="512763"/>
            <a:ext cx="4562475" cy="2566987"/>
          </a:xfrm>
        </p:spPr>
      </p:sp>
      <p:sp>
        <p:nvSpPr>
          <p:cNvPr id="3" name="Huomautusten paikkamerkki 2"/>
          <p:cNvSpPr>
            <a:spLocks noGrp="1"/>
          </p:cNvSpPr>
          <p:nvPr>
            <p:ph type="body" idx="1"/>
          </p:nvPr>
        </p:nvSpPr>
        <p:spPr/>
        <p:txBody>
          <a:bodyPr/>
          <a:lstStyle/>
          <a:p>
            <a:r>
              <a:rPr lang="fi-FI" dirty="0"/>
              <a:t>Alkoholi eli etanoli itsessään on syöpää aiheuttava aine. Alkoholi myös muuntuu elimistössä asetaldehydiksi, joka on yksi tunnetuista karsinogeeneistä, eli syöpää aiheuttavista aineista. Alkoholijuomat saattavat myös sisältää monenlaisia muita karsinogeenejä etanolin lisäksi. Alkoholi voi myös estää muiden syöpävaarallisten yhdisteiden hajottamista. </a:t>
            </a:r>
          </a:p>
          <a:p>
            <a:r>
              <a:rPr lang="fi-FI" dirty="0"/>
              <a:t>Alkoholi aiheuttaa elimistössä soluvauroita ja hidastaa niiden korjaamista. Alkoholi myös vaikeuttaa tärkeiden ravintoaineiden, kuten elintärkeiden vitamiinien ja antioksidanttien imeytymistä. </a:t>
            </a:r>
          </a:p>
          <a:p>
            <a:r>
              <a:rPr lang="fi-FI" dirty="0"/>
              <a:t>Alkoholi nostaa tutkitusti estrogeenitasoja.</a:t>
            </a:r>
          </a:p>
          <a:p>
            <a:r>
              <a:rPr lang="fi-FI" dirty="0"/>
              <a:t>(mm. </a:t>
            </a:r>
            <a:r>
              <a:rPr lang="fi-FI" dirty="0" err="1"/>
              <a:t>Fakhri</a:t>
            </a:r>
            <a:r>
              <a:rPr lang="fi-FI" dirty="0"/>
              <a:t>, N., </a:t>
            </a:r>
            <a:r>
              <a:rPr lang="fi-FI" dirty="0" err="1"/>
              <a:t>Chad</a:t>
            </a:r>
            <a:r>
              <a:rPr lang="fi-FI" dirty="0"/>
              <a:t>, M.A., </a:t>
            </a:r>
            <a:r>
              <a:rPr lang="fi-FI" dirty="0" err="1"/>
              <a:t>Lahkim</a:t>
            </a:r>
            <a:r>
              <a:rPr lang="fi-FI" dirty="0"/>
              <a:t>, M. et al. (2022) </a:t>
            </a:r>
            <a:r>
              <a:rPr lang="fi-FI" dirty="0" err="1"/>
              <a:t>Risk</a:t>
            </a:r>
            <a:r>
              <a:rPr lang="fi-FI" dirty="0"/>
              <a:t> </a:t>
            </a:r>
            <a:r>
              <a:rPr lang="fi-FI" dirty="0" err="1"/>
              <a:t>factors</a:t>
            </a:r>
            <a:r>
              <a:rPr lang="fi-FI" dirty="0"/>
              <a:t> for </a:t>
            </a:r>
            <a:r>
              <a:rPr lang="fi-FI" dirty="0" err="1"/>
              <a:t>breast</a:t>
            </a:r>
            <a:r>
              <a:rPr lang="fi-FI" dirty="0"/>
              <a:t> </a:t>
            </a:r>
            <a:r>
              <a:rPr lang="fi-FI" dirty="0" err="1"/>
              <a:t>cancer</a:t>
            </a:r>
            <a:r>
              <a:rPr lang="fi-FI" dirty="0"/>
              <a:t> in </a:t>
            </a:r>
            <a:r>
              <a:rPr lang="fi-FI" dirty="0" err="1"/>
              <a:t>women</a:t>
            </a:r>
            <a:r>
              <a:rPr lang="fi-FI" dirty="0"/>
              <a:t>: an </a:t>
            </a:r>
            <a:r>
              <a:rPr lang="fi-FI" dirty="0" err="1"/>
              <a:t>update</a:t>
            </a:r>
            <a:r>
              <a:rPr lang="fi-FI" dirty="0"/>
              <a:t> </a:t>
            </a:r>
            <a:r>
              <a:rPr lang="fi-FI" dirty="0" err="1"/>
              <a:t>review</a:t>
            </a:r>
            <a:r>
              <a:rPr lang="fi-FI" dirty="0"/>
              <a:t>. </a:t>
            </a:r>
            <a:r>
              <a:rPr lang="fi-FI" dirty="0" err="1"/>
              <a:t>Medical</a:t>
            </a:r>
            <a:r>
              <a:rPr lang="fi-FI" dirty="0"/>
              <a:t> </a:t>
            </a:r>
            <a:r>
              <a:rPr lang="fi-FI" dirty="0" err="1"/>
              <a:t>Oncology</a:t>
            </a:r>
            <a:r>
              <a:rPr lang="fi-FI" dirty="0"/>
              <a:t> (39). DOI: 10.1007/s12032-022-01804-x)</a:t>
            </a:r>
          </a:p>
          <a:p>
            <a:endParaRPr lang="fi-FI" dirty="0"/>
          </a:p>
        </p:txBody>
      </p:sp>
      <p:sp>
        <p:nvSpPr>
          <p:cNvPr id="4" name="Dian numeron paikkamerkki 3"/>
          <p:cNvSpPr>
            <a:spLocks noGrp="1"/>
          </p:cNvSpPr>
          <p:nvPr>
            <p:ph type="sldNum" sz="quarter" idx="5"/>
          </p:nvPr>
        </p:nvSpPr>
        <p:spPr/>
        <p:txBody>
          <a:bodyPr/>
          <a:lstStyle/>
          <a:p>
            <a:fld id="{871B2431-D351-4C6E-A3CF-9DFAC0E3E050}" type="slidenum">
              <a:rPr lang="cs-CZ" smtClean="0"/>
              <a:t>16</a:t>
            </a:fld>
            <a:endParaRPr lang="cs-CZ"/>
          </a:p>
        </p:txBody>
      </p:sp>
    </p:spTree>
    <p:extLst>
      <p:ext uri="{BB962C8B-B14F-4D97-AF65-F5344CB8AC3E}">
        <p14:creationId xmlns:p14="http://schemas.microsoft.com/office/powerpoint/2010/main" val="670095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290763" y="512763"/>
            <a:ext cx="4562475" cy="2566987"/>
          </a:xfrm>
        </p:spPr>
      </p:sp>
      <p:sp>
        <p:nvSpPr>
          <p:cNvPr id="3" name="Huomautusten paikkamerkki 2"/>
          <p:cNvSpPr>
            <a:spLocks noGrp="1"/>
          </p:cNvSpPr>
          <p:nvPr>
            <p:ph type="body" idx="1"/>
          </p:nvPr>
        </p:nvSpPr>
        <p:spPr/>
        <p:txBody>
          <a:bodyPr/>
          <a:lstStyle/>
          <a:p>
            <a:r>
              <a:rPr lang="fi-FI" dirty="0"/>
              <a:t>Estrogeenia tuotetaan myös rasvakudoksessa. Erityisesti vaihdevuosi-iän ylittäneillä naisilla, joiden estrogeenintuotanto muuten hiipuu, syntyy merkittävä osa  </a:t>
            </a:r>
            <a:r>
              <a:rPr lang="fi-FI" dirty="0" err="1"/>
              <a:t>osa</a:t>
            </a:r>
            <a:r>
              <a:rPr lang="fi-FI" dirty="0"/>
              <a:t> estrogeenista rasvakudoksessa. Ylipaino onkin yksi merkittävimmistä rintasyövän riskitekijöistä. </a:t>
            </a:r>
          </a:p>
          <a:p>
            <a:endParaRPr lang="fi-FI" dirty="0"/>
          </a:p>
          <a:p>
            <a:r>
              <a:rPr lang="fi-FI" dirty="0"/>
              <a:t>Rasvasolut tuottavat hormonien lisäksi kasvutekijöitä, jotka voivat edistää syövän syntyä ja kiihdyttää syöpäsolujen kasvua. Runsas rasvakudoksen määrä aiheuttaa myös elimistön lievän tulehdustilan, lisää </a:t>
            </a:r>
            <a:r>
              <a:rPr lang="fi-FI" dirty="0" err="1"/>
              <a:t>oksidatiivista</a:t>
            </a:r>
            <a:r>
              <a:rPr lang="fi-FI" dirty="0"/>
              <a:t> stressiä ja heikentää immuunijärjestelmän toimintaa ((Luoto et al. (2017) Liikkuminen, ravitsemus ja painonhallinta syövän ehkäisyssä, https://www.duodecimlehti.fi/duo13986). Lisäksi mm. https://www.terveyskyla.fi/syopatalo/syopataudit/rintasyopa/rintasyovan-riskitekijat</a:t>
            </a:r>
          </a:p>
          <a:p>
            <a:endParaRPr lang="fi-FI" dirty="0"/>
          </a:p>
          <a:p>
            <a:r>
              <a:rPr lang="fi-FI" dirty="0"/>
              <a:t>Elimistön lievän tulehdustilan tiedetään olevan monen kroonisen sairauden taustalla. Sillä tiedetään olevan myös yhteys erilaisten syöpien syntyyn.</a:t>
            </a:r>
          </a:p>
          <a:p>
            <a:endParaRPr lang="fi-FI" dirty="0"/>
          </a:p>
          <a:p>
            <a:r>
              <a:rPr lang="fi-FI" dirty="0" err="1"/>
              <a:t>Oksidatiivinen</a:t>
            </a:r>
            <a:r>
              <a:rPr lang="fi-FI" dirty="0"/>
              <a:t> stressi, vaikuttaa solun viestinvälitysketjuihin ja aktivoi solun kasvutekijöitä ja </a:t>
            </a:r>
            <a:r>
              <a:rPr lang="fi-FI" dirty="0" err="1"/>
              <a:t>mitogeenejä</a:t>
            </a:r>
            <a:r>
              <a:rPr lang="fi-FI" dirty="0"/>
              <a:t>. Nämä edistävät solun </a:t>
            </a:r>
            <a:r>
              <a:rPr lang="fi-FI" dirty="0" err="1"/>
              <a:t>proliferaatiota</a:t>
            </a:r>
            <a:r>
              <a:rPr lang="fi-FI" dirty="0"/>
              <a:t> ja hallitsematonta kasvua kiihdyttäen kasvaimen kehittymistä. Lisäksi </a:t>
            </a:r>
            <a:r>
              <a:rPr lang="fi-FI" dirty="0" err="1"/>
              <a:t>oksidatiivinen</a:t>
            </a:r>
            <a:r>
              <a:rPr lang="fi-FI" dirty="0"/>
              <a:t> stressi heikentää elimistön antioksidatiivista puolustusta, joka normaalisti hillitsee syöpäsolujen verisuonimuodostusta ja </a:t>
            </a:r>
            <a:r>
              <a:rPr lang="fi-FI" dirty="0" err="1"/>
              <a:t>metastointia</a:t>
            </a:r>
            <a:r>
              <a:rPr lang="fi-FI" dirty="0"/>
              <a:t>. </a:t>
            </a:r>
          </a:p>
          <a:p>
            <a:endParaRPr lang="fi-FI" dirty="0"/>
          </a:p>
        </p:txBody>
      </p:sp>
      <p:sp>
        <p:nvSpPr>
          <p:cNvPr id="4" name="Dian numeron paikkamerkki 3"/>
          <p:cNvSpPr>
            <a:spLocks noGrp="1"/>
          </p:cNvSpPr>
          <p:nvPr>
            <p:ph type="sldNum" sz="quarter" idx="5"/>
          </p:nvPr>
        </p:nvSpPr>
        <p:spPr/>
        <p:txBody>
          <a:bodyPr/>
          <a:lstStyle/>
          <a:p>
            <a:fld id="{871B2431-D351-4C6E-A3CF-9DFAC0E3E050}" type="slidenum">
              <a:rPr lang="cs-CZ" smtClean="0"/>
              <a:t>17</a:t>
            </a:fld>
            <a:endParaRPr lang="cs-CZ"/>
          </a:p>
        </p:txBody>
      </p:sp>
    </p:spTree>
    <p:extLst>
      <p:ext uri="{BB962C8B-B14F-4D97-AF65-F5344CB8AC3E}">
        <p14:creationId xmlns:p14="http://schemas.microsoft.com/office/powerpoint/2010/main" val="1022147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290763" y="512763"/>
            <a:ext cx="4562475" cy="2566987"/>
          </a:xfrm>
        </p:spPr>
      </p:sp>
      <p:sp>
        <p:nvSpPr>
          <p:cNvPr id="3" name="Huomautusten paikkamerkki 2"/>
          <p:cNvSpPr>
            <a:spLocks noGrp="1"/>
          </p:cNvSpPr>
          <p:nvPr>
            <p:ph type="body" idx="1"/>
          </p:nvPr>
        </p:nvSpPr>
        <p:spPr/>
        <p:txBody>
          <a:bodyPr/>
          <a:lstStyle/>
          <a:p>
            <a:r>
              <a:rPr lang="fi-FI" dirty="0"/>
              <a:t>Useat tutkimukset ovat osoittaneet vahvan yhteyden liikunnan ja rintasyöpäriskin pienentämisen välillä. Tutkimuksesta riippuen säännöllinen liikunta pienentää sairastumisriskiä jopa 25 prosenttia. Liikunta vaikuttaa hormonitasapainoon kehossa. Liikunta myös vahvistaa tutkitusti immuunijärjestelmää ja auttaa rauhoittamaan matala-asteista tulehdustilaa kehossa. Säännöllinen liikunta auttaa hallitsemaan verensokeria ja insuliinitasoja. Insuliiniresistenssi ja korkeat insuliinitasot voivat lisätä rintasyövän riskiä. </a:t>
            </a:r>
          </a:p>
          <a:p>
            <a:endParaRPr lang="fi-FI" dirty="0"/>
          </a:p>
          <a:p>
            <a:r>
              <a:rPr lang="fi-FI" dirty="0"/>
              <a:t>(mm. </a:t>
            </a:r>
            <a:r>
              <a:rPr lang="fi-FI" dirty="0" err="1"/>
              <a:t>Słojewska</a:t>
            </a:r>
            <a:r>
              <a:rPr lang="fi-FI" dirty="0"/>
              <a:t>, K. (2021) </a:t>
            </a:r>
            <a:r>
              <a:rPr lang="fi-FI" dirty="0" err="1"/>
              <a:t>The</a:t>
            </a:r>
            <a:r>
              <a:rPr lang="fi-FI" dirty="0"/>
              <a:t> </a:t>
            </a:r>
            <a:r>
              <a:rPr lang="fi-FI" dirty="0" err="1"/>
              <a:t>effect</a:t>
            </a:r>
            <a:r>
              <a:rPr lang="fi-FI" dirty="0"/>
              <a:t> of </a:t>
            </a:r>
            <a:r>
              <a:rPr lang="fi-FI" dirty="0" err="1"/>
              <a:t>physical</a:t>
            </a:r>
            <a:r>
              <a:rPr lang="fi-FI" dirty="0"/>
              <a:t> </a:t>
            </a:r>
            <a:r>
              <a:rPr lang="fi-FI" dirty="0" err="1"/>
              <a:t>activity</a:t>
            </a:r>
            <a:r>
              <a:rPr lang="fi-FI" dirty="0"/>
              <a:t> on </a:t>
            </a:r>
            <a:r>
              <a:rPr lang="fi-FI" dirty="0" err="1"/>
              <a:t>sex</a:t>
            </a:r>
            <a:r>
              <a:rPr lang="fi-FI" dirty="0"/>
              <a:t> </a:t>
            </a:r>
            <a:r>
              <a:rPr lang="fi-FI" dirty="0" err="1"/>
              <a:t>hormone</a:t>
            </a:r>
            <a:r>
              <a:rPr lang="fi-FI" dirty="0"/>
              <a:t> </a:t>
            </a:r>
            <a:r>
              <a:rPr lang="fi-FI" dirty="0" err="1"/>
              <a:t>levels</a:t>
            </a:r>
            <a:r>
              <a:rPr lang="fi-FI" dirty="0"/>
              <a:t> in </a:t>
            </a:r>
            <a:r>
              <a:rPr lang="fi-FI" dirty="0" err="1"/>
              <a:t>women</a:t>
            </a:r>
            <a:r>
              <a:rPr lang="fi-FI" dirty="0"/>
              <a:t>. </a:t>
            </a:r>
            <a:r>
              <a:rPr lang="fi-FI" dirty="0" err="1"/>
              <a:t>Implications</a:t>
            </a:r>
            <a:r>
              <a:rPr lang="fi-FI" dirty="0"/>
              <a:t> for </a:t>
            </a:r>
            <a:r>
              <a:rPr lang="fi-FI" dirty="0" err="1"/>
              <a:t>breast</a:t>
            </a:r>
            <a:r>
              <a:rPr lang="fi-FI" dirty="0"/>
              <a:t> </a:t>
            </a:r>
            <a:r>
              <a:rPr lang="fi-FI" dirty="0" err="1"/>
              <a:t>cancer</a:t>
            </a:r>
            <a:r>
              <a:rPr lang="fi-FI" dirty="0"/>
              <a:t> </a:t>
            </a:r>
            <a:r>
              <a:rPr lang="fi-FI" dirty="0" err="1"/>
              <a:t>risk</a:t>
            </a:r>
            <a:r>
              <a:rPr lang="fi-FI" dirty="0"/>
              <a:t>. </a:t>
            </a:r>
            <a:r>
              <a:rPr lang="fi-FI" dirty="0" err="1"/>
              <a:t>Nowotwory</a:t>
            </a:r>
            <a:r>
              <a:rPr lang="fi-FI" dirty="0"/>
              <a:t>. Journal of </a:t>
            </a:r>
            <a:r>
              <a:rPr lang="fi-FI" dirty="0" err="1"/>
              <a:t>Oncology</a:t>
            </a:r>
            <a:r>
              <a:rPr lang="fi-FI" dirty="0"/>
              <a:t> 71(6) s. 383-390. Penttinen, H. &amp; Sormunen, J. (2019) Liikunnan vaikutus syövän ehkäisyyn ja sairastuneiden kuolleisuuteen. Lääkärilehti (46) s. 2656-2659.</a:t>
            </a:r>
          </a:p>
          <a:p>
            <a:r>
              <a:rPr lang="fi-FI" dirty="0"/>
              <a:t>https://www.laakarilehti.fi/tieteessa/katsausartikkeli/liikunnan-vaikutus-syovan-ehkaisyyn-ja-sairastuneiden-kuolleisuuteen/?public=01ad04b97791a9f70e604cb20b5c263a#reference-5)</a:t>
            </a:r>
          </a:p>
          <a:p>
            <a:endParaRPr lang="fi-FI" dirty="0"/>
          </a:p>
        </p:txBody>
      </p:sp>
      <p:sp>
        <p:nvSpPr>
          <p:cNvPr id="4" name="Dian numeron paikkamerkki 3"/>
          <p:cNvSpPr>
            <a:spLocks noGrp="1"/>
          </p:cNvSpPr>
          <p:nvPr>
            <p:ph type="sldNum" sz="quarter" idx="5"/>
          </p:nvPr>
        </p:nvSpPr>
        <p:spPr/>
        <p:txBody>
          <a:bodyPr/>
          <a:lstStyle/>
          <a:p>
            <a:fld id="{871B2431-D351-4C6E-A3CF-9DFAC0E3E050}" type="slidenum">
              <a:rPr lang="cs-CZ" smtClean="0"/>
              <a:t>18</a:t>
            </a:fld>
            <a:endParaRPr lang="cs-CZ"/>
          </a:p>
        </p:txBody>
      </p:sp>
    </p:spTree>
    <p:extLst>
      <p:ext uri="{BB962C8B-B14F-4D97-AF65-F5344CB8AC3E}">
        <p14:creationId xmlns:p14="http://schemas.microsoft.com/office/powerpoint/2010/main" val="3934430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290763" y="512763"/>
            <a:ext cx="4562475" cy="2566987"/>
          </a:xfrm>
        </p:spPr>
      </p:sp>
      <p:sp>
        <p:nvSpPr>
          <p:cNvPr id="3" name="Huomautusten paikkamerkki 2"/>
          <p:cNvSpPr>
            <a:spLocks noGrp="1"/>
          </p:cNvSpPr>
          <p:nvPr>
            <p:ph type="body" idx="1"/>
          </p:nvPr>
        </p:nvSpPr>
        <p:spPr/>
        <p:txBody>
          <a:bodyPr/>
          <a:lstStyle/>
          <a:p>
            <a:r>
              <a:rPr lang="fi-FI" dirty="0"/>
              <a:t>Ruokavalio vaikuttaa syöpäriskiin sekä itsenäisesti että osana painonhallintaa. Kansainvälisissä ravitsemussuosituksissa syövän ehkäisemiseksi nostetaan esille viisi tärkeää asiaa: Kasvisten, hedelmien ja täysjyvävalmisteiden syömistä suositellaan, samoin normaalipainon ylläpitämistä. Harkitummin kannattaa kuluttaa punaista lihaa ja lihajalosteita, runsasenergiaisia ruokia ja sokeroituja juomia sekä alkoholia. Suositusten mukaisesti syövillä vaihdevuosi-iän ylittäneillä naisilla ilmeni vähemmän elimistön </a:t>
            </a:r>
            <a:r>
              <a:rPr lang="fi-FI" dirty="0" err="1"/>
              <a:t>oksidatiivista</a:t>
            </a:r>
            <a:r>
              <a:rPr lang="fi-FI" dirty="0"/>
              <a:t> stressiä ja lievää tulehdustilaa, ja heidän energiatasapainonsa oli parempi (Luoto et al. (2017) Liikkuminen, ravitsemus ja painonhallinta syövän ehkäisyssä, https://www.duodecimlehti.fi/duo13986). </a:t>
            </a:r>
          </a:p>
          <a:p>
            <a:endParaRPr lang="fi-FI" dirty="0"/>
          </a:p>
        </p:txBody>
      </p:sp>
      <p:sp>
        <p:nvSpPr>
          <p:cNvPr id="4" name="Dian numeron paikkamerkki 3"/>
          <p:cNvSpPr>
            <a:spLocks noGrp="1"/>
          </p:cNvSpPr>
          <p:nvPr>
            <p:ph type="sldNum" sz="quarter" idx="5"/>
          </p:nvPr>
        </p:nvSpPr>
        <p:spPr/>
        <p:txBody>
          <a:bodyPr/>
          <a:lstStyle/>
          <a:p>
            <a:fld id="{871B2431-D351-4C6E-A3CF-9DFAC0E3E050}" type="slidenum">
              <a:rPr lang="cs-CZ" smtClean="0"/>
              <a:t>19</a:t>
            </a:fld>
            <a:endParaRPr lang="cs-CZ"/>
          </a:p>
        </p:txBody>
      </p:sp>
    </p:spTree>
    <p:extLst>
      <p:ext uri="{BB962C8B-B14F-4D97-AF65-F5344CB8AC3E}">
        <p14:creationId xmlns:p14="http://schemas.microsoft.com/office/powerpoint/2010/main" val="1933105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290763" y="512763"/>
            <a:ext cx="4562475" cy="2566987"/>
          </a:xfrm>
        </p:spPr>
      </p:sp>
      <p:sp>
        <p:nvSpPr>
          <p:cNvPr id="3" name="Huomautusten paikkamerkki 2"/>
          <p:cNvSpPr>
            <a:spLocks noGrp="1"/>
          </p:cNvSpPr>
          <p:nvPr>
            <p:ph type="body" idx="1"/>
          </p:nvPr>
        </p:nvSpPr>
        <p:spPr/>
        <p:txBody>
          <a:bodyPr/>
          <a:lstStyle/>
          <a:p>
            <a:r>
              <a:rPr lang="fi-FI" dirty="0"/>
              <a:t>Rintasyövän varhaista toteamista edesauttaa rintojen säännöllinen omatarkkailu ja oman kehon tunteminen sekä osallistuminen seulontamammografiaan. Lisäksi on mahdollista käydä omaehtoisissa kuvantamistutkimuksissa.</a:t>
            </a:r>
          </a:p>
          <a:p>
            <a:endParaRPr lang="fi-FI" dirty="0"/>
          </a:p>
          <a:p>
            <a:r>
              <a:rPr lang="fi-FI" dirty="0"/>
              <a:t>Rintoja voidaan tutkia mammografian lisäksi magneetti- ja ultraäänitutkimuksella. Mammografiaa ja magneettikuvausta varten tarvitaan lääkärin lähete. Moni palveluntarjoaja tekee ultraäänitutkimuksia myös ilman lääkärin lähetettä.</a:t>
            </a:r>
          </a:p>
          <a:p>
            <a:endParaRPr lang="fi-FI" dirty="0"/>
          </a:p>
          <a:p>
            <a:r>
              <a:rPr lang="fi-FI" dirty="0"/>
              <a:t>Lääkärit ja hoitajat voivat tehdä rintojen kliinisen tutkimuksen vastaanottokäynnin yhteydessä. Rinnat tunnustellaan ja samalla tarkistetaan niiden ihon kunto. Terveydenhuollon ammattihenkilöiden tekemän tutkimuksen lisäksi on hyvä tarkkailla itse rintojensa terveyttä.</a:t>
            </a:r>
          </a:p>
        </p:txBody>
      </p:sp>
      <p:sp>
        <p:nvSpPr>
          <p:cNvPr id="4" name="Dian numeron paikkamerkki 3"/>
          <p:cNvSpPr>
            <a:spLocks noGrp="1"/>
          </p:cNvSpPr>
          <p:nvPr>
            <p:ph type="sldNum" sz="quarter" idx="5"/>
          </p:nvPr>
        </p:nvSpPr>
        <p:spPr/>
        <p:txBody>
          <a:bodyPr/>
          <a:lstStyle/>
          <a:p>
            <a:fld id="{871B2431-D351-4C6E-A3CF-9DFAC0E3E050}" type="slidenum">
              <a:rPr lang="cs-CZ" smtClean="0"/>
              <a:t>21</a:t>
            </a:fld>
            <a:endParaRPr lang="cs-CZ"/>
          </a:p>
        </p:txBody>
      </p:sp>
    </p:spTree>
    <p:extLst>
      <p:ext uri="{BB962C8B-B14F-4D97-AF65-F5344CB8AC3E}">
        <p14:creationId xmlns:p14="http://schemas.microsoft.com/office/powerpoint/2010/main" val="2673288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1E251-F21C-9AF3-25BB-40643BC5F50A}"/>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F02E9305-8CC2-CFF4-B777-1B4DCC1AA1FE}"/>
              </a:ext>
            </a:extLst>
          </p:cNvPr>
          <p:cNvSpPr>
            <a:spLocks noGrp="1" noRot="1" noChangeAspect="1"/>
          </p:cNvSpPr>
          <p:nvPr>
            <p:ph type="sldImg"/>
          </p:nvPr>
        </p:nvSpPr>
        <p:spPr>
          <a:xfrm>
            <a:off x="2290763" y="512763"/>
            <a:ext cx="4562475" cy="2566987"/>
          </a:xfrm>
        </p:spPr>
      </p:sp>
      <p:sp>
        <p:nvSpPr>
          <p:cNvPr id="3" name="Huomautusten paikkamerkki 2">
            <a:extLst>
              <a:ext uri="{FF2B5EF4-FFF2-40B4-BE49-F238E27FC236}">
                <a16:creationId xmlns:a16="http://schemas.microsoft.com/office/drawing/2014/main" id="{F5892007-8C4B-9BAD-CCD3-61438C02705F}"/>
              </a:ext>
            </a:extLst>
          </p:cNvPr>
          <p:cNvSpPr>
            <a:spLocks noGrp="1"/>
          </p:cNvSpPr>
          <p:nvPr>
            <p:ph type="body" idx="1"/>
          </p:nvPr>
        </p:nvSpPr>
        <p:spPr/>
        <p:txBody>
          <a:bodyPr/>
          <a:lstStyle/>
          <a:p>
            <a:r>
              <a:rPr lang="fi-FI" dirty="0">
                <a:solidFill>
                  <a:schemeClr val="tx1"/>
                </a:solidFill>
              </a:rPr>
              <a:t>Löydät seulontamammografiasta kertovan videon täältä: https://youtu.be/yhD4w-Fk-d8?si=dUrecbJfN-csqdsJ</a:t>
            </a:r>
          </a:p>
          <a:p>
            <a:endParaRPr lang="fi-FI" dirty="0">
              <a:solidFill>
                <a:schemeClr val="tx1"/>
              </a:solidFill>
            </a:endParaRPr>
          </a:p>
          <a:p>
            <a:r>
              <a:rPr lang="fi-FI" dirty="0">
                <a:solidFill>
                  <a:schemeClr val="tx1"/>
                </a:solidFill>
              </a:rPr>
              <a:t>Seulontaikäisten rintasyövistä noin 60% löytyy seulontamammografioissa. Kaikenikäisten rintasyövistä 40% löytyy seulonnoissa, loput löytyvät joko sattumalta muun tutkimuksen tai hoidon yhteydessä, lääkärin tai hoitajan tekemän kliinisen tutkimuksen kautta tai omatarkkailun ansiosta.</a:t>
            </a:r>
          </a:p>
          <a:p>
            <a:endParaRPr lang="fi-FI" dirty="0">
              <a:solidFill>
                <a:schemeClr val="tx1"/>
              </a:solidFill>
            </a:endParaRPr>
          </a:p>
          <a:p>
            <a:r>
              <a:rPr lang="fi-FI" dirty="0">
                <a:solidFill>
                  <a:schemeClr val="tx1"/>
                </a:solidFill>
              </a:rPr>
              <a:t>Rintasyövän seulontaohjelmassa lähetettiin vuonna 2020 kaikkiaan 362 000 kutsua. </a:t>
            </a:r>
          </a:p>
          <a:p>
            <a:r>
              <a:rPr lang="fi-FI" dirty="0">
                <a:solidFill>
                  <a:schemeClr val="tx1"/>
                </a:solidFill>
              </a:rPr>
              <a:t>Ohjelmaan osallistui 292 000 naista (81 %). </a:t>
            </a:r>
          </a:p>
          <a:p>
            <a:endParaRPr lang="fi-FI" dirty="0">
              <a:solidFill>
                <a:schemeClr val="tx1"/>
              </a:solidFill>
            </a:endParaRPr>
          </a:p>
          <a:p>
            <a:r>
              <a:rPr lang="fi-FI" dirty="0">
                <a:solidFill>
                  <a:schemeClr val="tx1"/>
                </a:solidFill>
              </a:rPr>
              <a:t>Rintasyöpiä ja rinnan in </a:t>
            </a:r>
            <a:r>
              <a:rPr lang="fi-FI" dirty="0" err="1">
                <a:solidFill>
                  <a:schemeClr val="tx1"/>
                </a:solidFill>
              </a:rPr>
              <a:t>situ</a:t>
            </a:r>
            <a:r>
              <a:rPr lang="fi-FI" dirty="0">
                <a:solidFill>
                  <a:schemeClr val="tx1"/>
                </a:solidFill>
              </a:rPr>
              <a:t> -karsinoomia löytyi yhteensä 1 945 eli seitsemän tapausta tuhatta seulottua kohti. </a:t>
            </a:r>
          </a:p>
          <a:p>
            <a:endParaRPr lang="fi-FI" dirty="0">
              <a:solidFill>
                <a:schemeClr val="tx1"/>
              </a:solidFill>
            </a:endParaRPr>
          </a:p>
          <a:p>
            <a:r>
              <a:rPr lang="fi-FI" dirty="0">
                <a:solidFill>
                  <a:schemeClr val="tx1"/>
                </a:solidFill>
              </a:rPr>
              <a:t>Seulontaan osallistuminen on vähentynyt aiemmasta vuoden 2005 tasosta, 87 %, nykyiseen 81–82 %:iin vähitellen 2000-luvulla. Vuonna 2020 osallistuminen seulontaan oli muuta väestöä huomattavasti vähäisempää työelämän ulkopuolella olevilla, alimman koulutustason sekä äidinkieleltään muitten kuin kotimaisten kielten väestöryhmissä. Myös sairaanhoitopiirien välillä oli suurta vaihtelua osallistumisaktiivisuudessa (73–87 %) ja pahanlaatuisten löydösten osuuksissa (0,4–0,8 %) vuosina 2016–2020.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solidFill>
                  <a:schemeClr val="tx1"/>
                </a:solidFill>
                <a:latin typeface="Comfortaa Bold"/>
              </a:rPr>
              <a:t>(Rintasyövän seulontaohjelma, vuosikatsaus 2022, Suomen Syöpärekisteri)</a:t>
            </a:r>
            <a:endParaRPr lang="fi-FI" sz="1200" b="0" i="0" u="none" strike="noStrike" dirty="0">
              <a:solidFill>
                <a:schemeClr val="tx1"/>
              </a:solidFill>
              <a:effectLst/>
              <a:latin typeface="Calibri" panose="020F0502020204030204" pitchFamily="34" charset="0"/>
            </a:endParaRPr>
          </a:p>
          <a:p>
            <a:endParaRPr lang="fi-FI" dirty="0"/>
          </a:p>
        </p:txBody>
      </p:sp>
      <p:sp>
        <p:nvSpPr>
          <p:cNvPr id="4" name="Dian numeron paikkamerkki 3">
            <a:extLst>
              <a:ext uri="{FF2B5EF4-FFF2-40B4-BE49-F238E27FC236}">
                <a16:creationId xmlns:a16="http://schemas.microsoft.com/office/drawing/2014/main" id="{CB029CD9-C5FD-1741-BED5-0DF8513F4866}"/>
              </a:ext>
            </a:extLst>
          </p:cNvPr>
          <p:cNvSpPr>
            <a:spLocks noGrp="1"/>
          </p:cNvSpPr>
          <p:nvPr>
            <p:ph type="sldNum" sz="quarter" idx="5"/>
          </p:nvPr>
        </p:nvSpPr>
        <p:spPr/>
        <p:txBody>
          <a:bodyPr/>
          <a:lstStyle/>
          <a:p>
            <a:fld id="{871B2431-D351-4C6E-A3CF-9DFAC0E3E050}" type="slidenum">
              <a:rPr lang="cs-CZ" smtClean="0"/>
              <a:t>22</a:t>
            </a:fld>
            <a:endParaRPr lang="cs-CZ"/>
          </a:p>
        </p:txBody>
      </p:sp>
    </p:spTree>
    <p:extLst>
      <p:ext uri="{BB962C8B-B14F-4D97-AF65-F5344CB8AC3E}">
        <p14:creationId xmlns:p14="http://schemas.microsoft.com/office/powerpoint/2010/main" val="1704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290763" y="512763"/>
            <a:ext cx="4562475" cy="2566987"/>
          </a:xfrm>
        </p:spPr>
      </p:sp>
      <p:sp>
        <p:nvSpPr>
          <p:cNvPr id="3" name="Huomautusten paikkamerkki 2"/>
          <p:cNvSpPr>
            <a:spLocks noGrp="1"/>
          </p:cNvSpPr>
          <p:nvPr>
            <p:ph type="body" idx="1"/>
          </p:nvPr>
        </p:nvSpPr>
        <p:spPr/>
        <p:txBody>
          <a:bodyPr/>
          <a:lstStyle/>
          <a:p>
            <a:pPr marL="0" marR="0" lvl="0" indent="0" algn="l" rtl="0">
              <a:lnSpc>
                <a:spcPct val="150000"/>
              </a:lnSpc>
              <a:spcBef>
                <a:spcPts val="0"/>
              </a:spcBef>
              <a:spcAft>
                <a:spcPts val="0"/>
              </a:spcAft>
              <a:buClr>
                <a:srgbClr val="000000"/>
              </a:buClr>
              <a:buSzPts val="2000"/>
              <a:buFont typeface="Arial"/>
              <a:buNone/>
            </a:pPr>
            <a:r>
              <a:rPr lang="fi-FI" sz="1800" b="0" i="0" u="none" strike="noStrike" cap="none" dirty="0">
                <a:solidFill>
                  <a:srgbClr val="FFFFFF"/>
                </a:solidFill>
                <a:latin typeface="Comfortaa"/>
                <a:ea typeface="Comfortaa"/>
                <a:cs typeface="Comfortaa"/>
                <a:sym typeface="Comfortaa"/>
              </a:rPr>
              <a:t>Varhain havaittu rintasyöpä on usein helpommin hoidettavissa. </a:t>
            </a:r>
            <a:endParaRPr lang="fi-FI" sz="2000" b="0" dirty="0"/>
          </a:p>
          <a:p>
            <a:pPr marL="0" marR="0" lvl="0" indent="0" algn="l" rtl="0">
              <a:lnSpc>
                <a:spcPct val="150000"/>
              </a:lnSpc>
              <a:spcBef>
                <a:spcPts val="0"/>
              </a:spcBef>
              <a:spcAft>
                <a:spcPts val="0"/>
              </a:spcAft>
              <a:buNone/>
            </a:pPr>
            <a:endParaRPr lang="fi-FI" sz="1800" b="0" i="0" u="none" strike="noStrike" cap="none" dirty="0">
              <a:solidFill>
                <a:srgbClr val="FFFFFF"/>
              </a:solidFill>
              <a:latin typeface="Comfortaa"/>
              <a:ea typeface="Comfortaa"/>
              <a:cs typeface="Comfortaa"/>
              <a:sym typeface="Comfortaa"/>
            </a:endParaRPr>
          </a:p>
          <a:p>
            <a:pPr marL="0" marR="0" lvl="0" indent="0" algn="l" rtl="0">
              <a:lnSpc>
                <a:spcPct val="150000"/>
              </a:lnSpc>
              <a:spcBef>
                <a:spcPts val="0"/>
              </a:spcBef>
              <a:spcAft>
                <a:spcPts val="0"/>
              </a:spcAft>
              <a:buNone/>
            </a:pPr>
            <a:r>
              <a:rPr lang="fi-FI" sz="1800" b="0" i="0" u="none" strike="noStrike" cap="none" dirty="0">
                <a:solidFill>
                  <a:srgbClr val="FFFFFF"/>
                </a:solidFill>
                <a:latin typeface="Comfortaa"/>
                <a:ea typeface="Comfortaa"/>
                <a:cs typeface="Comfortaa"/>
                <a:sym typeface="Comfortaa"/>
              </a:rPr>
              <a:t>Säännöllinen rintojen omatarkkailu on tärkeä terveysteko koko aikuisiän, myös mammografiaseulontojen aikana.</a:t>
            </a:r>
            <a:br>
              <a:rPr lang="fi-FI" dirty="0"/>
            </a:br>
            <a:endParaRPr lang="fi-FI" dirty="0"/>
          </a:p>
        </p:txBody>
      </p:sp>
      <p:sp>
        <p:nvSpPr>
          <p:cNvPr id="4" name="Dian numeron paikkamerkki 3"/>
          <p:cNvSpPr>
            <a:spLocks noGrp="1"/>
          </p:cNvSpPr>
          <p:nvPr>
            <p:ph type="sldNum" sz="quarter" idx="5"/>
          </p:nvPr>
        </p:nvSpPr>
        <p:spPr/>
        <p:txBody>
          <a:bodyPr/>
          <a:lstStyle/>
          <a:p>
            <a:fld id="{871B2431-D351-4C6E-A3CF-9DFAC0E3E050}" type="slidenum">
              <a:rPr lang="cs-CZ" smtClean="0"/>
              <a:t>23</a:t>
            </a:fld>
            <a:endParaRPr lang="cs-CZ"/>
          </a:p>
        </p:txBody>
      </p:sp>
    </p:spTree>
    <p:extLst>
      <p:ext uri="{BB962C8B-B14F-4D97-AF65-F5344CB8AC3E}">
        <p14:creationId xmlns:p14="http://schemas.microsoft.com/office/powerpoint/2010/main" val="3326310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290763" y="512763"/>
            <a:ext cx="4562475" cy="2566987"/>
          </a:xfrm>
        </p:spPr>
      </p:sp>
      <p:sp>
        <p:nvSpPr>
          <p:cNvPr id="3" name="Huomautusten paikkamerkki 2"/>
          <p:cNvSpPr>
            <a:spLocks noGrp="1"/>
          </p:cNvSpPr>
          <p:nvPr>
            <p:ph type="body" idx="1"/>
          </p:nvPr>
        </p:nvSpPr>
        <p:spPr/>
        <p:txBody>
          <a:bodyPr/>
          <a:lstStyle/>
          <a:p>
            <a:r>
              <a:rPr lang="fi-FI" dirty="0"/>
              <a:t>Kehossa olevat solut uusiutuvat elämän aikana jatkuvasti. Rintakudoksessa solut uusiutuvat nopeammin kuin monissa muissa kudoksissa. Joskus solun kasvua ohjaava perimäaines voi vaurioitua esimerkiksi syöpävaarallisten eli karsinogeenisten aineiden vaikutuksesta. Uuden solun kasvu ei ole silloin hallittua, vaan solu saattaa muuntautua syöpäsoluksi. ​</a:t>
            </a:r>
          </a:p>
          <a:p>
            <a:endParaRPr lang="fi-FI" dirty="0"/>
          </a:p>
          <a:p>
            <a:r>
              <a:rPr lang="fi-FI" dirty="0"/>
              <a:t>Kehossa toimii puolustusjärjestelmä, joka valvoo kehon terveyttä. Tervettä ja vahvaa immuunijärjestelmää on tärkeää ylläpitää esimerkiksi terveellisillä elintavoilla, sillä se tuhoaa ja korjaa esimerkiksi syöväksi kehittyviä soluja. Joskus poistaminen tai korjaaminen ei kuitenkaan onnistu ja syöpäsolu pääsee kasvamaan syöpäkasvaimeksi</a:t>
            </a:r>
          </a:p>
        </p:txBody>
      </p:sp>
      <p:sp>
        <p:nvSpPr>
          <p:cNvPr id="4" name="Dian numeron paikkamerkki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1397834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290763" y="512763"/>
            <a:ext cx="4562475" cy="2566987"/>
          </a:xfrm>
        </p:spPr>
      </p:sp>
      <p:sp>
        <p:nvSpPr>
          <p:cNvPr id="3" name="Huomautusten paikkamerkki 2"/>
          <p:cNvSpPr>
            <a:spLocks noGrp="1"/>
          </p:cNvSpPr>
          <p:nvPr>
            <p:ph type="body" idx="1"/>
          </p:nvPr>
        </p:nvSpPr>
        <p:spPr/>
        <p:txBody>
          <a:bodyPr/>
          <a:lstStyle/>
          <a:p>
            <a:br>
              <a:rPr lang="fi-FI" dirty="0"/>
            </a:br>
            <a:r>
              <a:rPr lang="fi-FI" dirty="0"/>
              <a:t>Opetteluvaiheessa omia rintoja kannattaa tutkia viikoittain, jotta opit tuntemaan rintasi kuukautiskierron eri vaiheissa. Voit tehdä lyhyitä muistiinpanoja jokaisen kerran jälkeen. </a:t>
            </a:r>
          </a:p>
          <a:p>
            <a:endParaRPr lang="fi-FI" dirty="0"/>
          </a:p>
          <a:p>
            <a:r>
              <a:rPr lang="fi-FI" dirty="0"/>
              <a:t>Kun koet tuntevasi rintasi hyvin, voi tarkkailuväliä harventaa. Useimmille rintojen tunnustelu on miellyttävintä heti kuukautisten jälkeen, jolloin rinnat ovat pehmeimmillään. Ei ole olemassa täsmällistä ohjetta kuinka usein rintoja tulisi tutkia, mutta noin kerran kuukaudessa, esimerkiksi jokaisen kuukauden viimeinen päivä, auttaa rutiinin ylläpitämisessä ja tuntuman säilymisessä.</a:t>
            </a:r>
          </a:p>
          <a:p>
            <a:endParaRPr lang="fi-FI" dirty="0"/>
          </a:p>
          <a:p>
            <a:endParaRPr lang="fi-FI" dirty="0"/>
          </a:p>
        </p:txBody>
      </p:sp>
      <p:sp>
        <p:nvSpPr>
          <p:cNvPr id="4" name="Dian numeron paikkamerkki 3"/>
          <p:cNvSpPr>
            <a:spLocks noGrp="1"/>
          </p:cNvSpPr>
          <p:nvPr>
            <p:ph type="sldNum" sz="quarter" idx="5"/>
          </p:nvPr>
        </p:nvSpPr>
        <p:spPr/>
        <p:txBody>
          <a:bodyPr/>
          <a:lstStyle/>
          <a:p>
            <a:fld id="{871B2431-D351-4C6E-A3CF-9DFAC0E3E050}" type="slidenum">
              <a:rPr lang="cs-CZ" smtClean="0"/>
              <a:t>24</a:t>
            </a:fld>
            <a:endParaRPr lang="cs-CZ"/>
          </a:p>
        </p:txBody>
      </p:sp>
    </p:spTree>
    <p:extLst>
      <p:ext uri="{BB962C8B-B14F-4D97-AF65-F5344CB8AC3E}">
        <p14:creationId xmlns:p14="http://schemas.microsoft.com/office/powerpoint/2010/main" val="2054288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290763" y="512763"/>
            <a:ext cx="4562475" cy="2566987"/>
          </a:xfrm>
        </p:spPr>
      </p:sp>
      <p:sp>
        <p:nvSpPr>
          <p:cNvPr id="3" name="Huomautusten paikkamerkki 2"/>
          <p:cNvSpPr>
            <a:spLocks noGrp="1"/>
          </p:cNvSpPr>
          <p:nvPr>
            <p:ph type="body" idx="1"/>
          </p:nvPr>
        </p:nvSpPr>
        <p:spPr/>
        <p:txBody>
          <a:bodyPr/>
          <a:lstStyle/>
          <a:p>
            <a:r>
              <a:rPr lang="fi-FI" dirty="0"/>
              <a:t>Katsele rintoja peilistä sekä kädet alhaalla että ylös nostettuina, ensin suoraan edestä ja sitten molemmilta sivuilta. Kokeile hellästi puristamalla tuleeko nännistä eritettä.</a:t>
            </a:r>
          </a:p>
          <a:p>
            <a:br>
              <a:rPr lang="fi-FI" dirty="0"/>
            </a:br>
            <a:r>
              <a:rPr lang="fi-FI" dirty="0"/>
              <a:t>Peilin edessä, hyvässä valaistuksessa.</a:t>
            </a:r>
          </a:p>
          <a:p>
            <a:r>
              <a:rPr lang="fi-FI" dirty="0"/>
              <a:t>Katselu edestä ja sivulta.</a:t>
            </a:r>
          </a:p>
          <a:p>
            <a:r>
              <a:rPr lang="fi-FI" dirty="0"/>
              <a:t>Jännitä rintalihaksia.</a:t>
            </a:r>
          </a:p>
          <a:p>
            <a:pPr marL="171450" indent="-171450">
              <a:buFont typeface="Arial" panose="020B0604020202020204" pitchFamily="34" charset="0"/>
              <a:buChar char="•"/>
            </a:pPr>
            <a:r>
              <a:rPr lang="fi-FI" dirty="0"/>
              <a:t> Rintojen muoto, koko, ihon väri, ääriviivat</a:t>
            </a:r>
          </a:p>
          <a:p>
            <a:pPr marL="171450" indent="-171450">
              <a:buFont typeface="Arial" panose="020B0604020202020204" pitchFamily="34" charset="0"/>
              <a:buChar char="•"/>
            </a:pPr>
            <a:r>
              <a:rPr lang="fi-FI" dirty="0"/>
              <a:t> Nänni ja nännipiha, väri, asento, vetäytymät ja kiristymät</a:t>
            </a:r>
          </a:p>
          <a:p>
            <a:pPr marL="171450" indent="-171450">
              <a:buFont typeface="Arial" panose="020B0604020202020204" pitchFamily="34" charset="0"/>
              <a:buChar char="•"/>
            </a:pPr>
            <a:r>
              <a:rPr lang="fi-FI" dirty="0"/>
              <a:t> Puristetaan nännipihan aluetta, tuleeko eritettä?</a:t>
            </a:r>
          </a:p>
          <a:p>
            <a:pPr marL="171450" indent="-171450">
              <a:buFont typeface="Arial" panose="020B0604020202020204" pitchFamily="34" charset="0"/>
              <a:buChar char="•"/>
            </a:pPr>
            <a:r>
              <a:rPr lang="fi-FI" dirty="0"/>
              <a:t> Ihon eheys: haavaumat, vetäytymät, ihottuma</a:t>
            </a:r>
          </a:p>
          <a:p>
            <a:pPr marL="171450" indent="-171450">
              <a:buFont typeface="Arial" panose="020B0604020202020204" pitchFamily="34" charset="0"/>
              <a:buChar char="•"/>
            </a:pPr>
            <a:r>
              <a:rPr lang="fi-FI" dirty="0"/>
              <a:t> Näyttävätkö samalta kuin aikaisemmin?</a:t>
            </a:r>
          </a:p>
          <a:p>
            <a:pPr marL="171450" indent="-171450">
              <a:buFont typeface="Arial" panose="020B0604020202020204" pitchFamily="34" charset="0"/>
              <a:buChar char="•"/>
            </a:pPr>
            <a:endParaRPr lang="fi-FI" dirty="0"/>
          </a:p>
          <a:p>
            <a:r>
              <a:rPr lang="fi-FI" dirty="0"/>
              <a:t>Katso myös rintojen alta.</a:t>
            </a:r>
          </a:p>
          <a:p>
            <a:endParaRPr lang="fi-FI" dirty="0"/>
          </a:p>
        </p:txBody>
      </p:sp>
      <p:sp>
        <p:nvSpPr>
          <p:cNvPr id="4" name="Dian numeron paikkamerkki 3"/>
          <p:cNvSpPr>
            <a:spLocks noGrp="1"/>
          </p:cNvSpPr>
          <p:nvPr>
            <p:ph type="sldNum" sz="quarter" idx="5"/>
          </p:nvPr>
        </p:nvSpPr>
        <p:spPr/>
        <p:txBody>
          <a:bodyPr/>
          <a:lstStyle/>
          <a:p>
            <a:fld id="{871B2431-D351-4C6E-A3CF-9DFAC0E3E050}" type="slidenum">
              <a:rPr lang="cs-CZ" smtClean="0"/>
              <a:t>25</a:t>
            </a:fld>
            <a:endParaRPr lang="cs-CZ"/>
          </a:p>
        </p:txBody>
      </p:sp>
    </p:spTree>
    <p:extLst>
      <p:ext uri="{BB962C8B-B14F-4D97-AF65-F5344CB8AC3E}">
        <p14:creationId xmlns:p14="http://schemas.microsoft.com/office/powerpoint/2010/main" val="4135018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290763" y="512763"/>
            <a:ext cx="4562475" cy="2566987"/>
          </a:xfrm>
        </p:spPr>
      </p:sp>
      <p:sp>
        <p:nvSpPr>
          <p:cNvPr id="3" name="Huomautusten paikkamerkki 2"/>
          <p:cNvSpPr>
            <a:spLocks noGrp="1"/>
          </p:cNvSpPr>
          <p:nvPr>
            <p:ph type="body" idx="1"/>
          </p:nvPr>
        </p:nvSpPr>
        <p:spPr/>
        <p:txBody>
          <a:bodyPr/>
          <a:lstStyle/>
          <a:p>
            <a:r>
              <a:rPr lang="fi-FI" dirty="0"/>
              <a:t>Rinta latteana rintakehän päälle levittäytyneenä. Jos rintasi ovat kookkaat, laita tyyny kyljen alle-&gt; rinta leviää rintakehän päälle.</a:t>
            </a:r>
          </a:p>
          <a:p>
            <a:r>
              <a:rPr lang="fi-FI" dirty="0"/>
              <a:t>Käsi ojennettuna, käsi sivulla ja käsi kyljen vieressä.</a:t>
            </a:r>
          </a:p>
          <a:p>
            <a:r>
              <a:rPr lang="fi-FI" dirty="0"/>
              <a:t>Painele rintaa napakasti kehämäisesti.</a:t>
            </a:r>
          </a:p>
          <a:p>
            <a:r>
              <a:rPr lang="fi-FI" dirty="0"/>
              <a:t>Tee tarvittaessa kaksi tunnustelukierrosta.</a:t>
            </a:r>
          </a:p>
          <a:p>
            <a:r>
              <a:rPr lang="fi-FI" dirty="0"/>
              <a:t>Tuntuuko kyhmyjä tai kovettumia?</a:t>
            </a:r>
          </a:p>
          <a:p>
            <a:r>
              <a:rPr lang="fi-FI" dirty="0"/>
              <a:t>Tuntuvatko rinnat samanlaisilta kuin ennen?</a:t>
            </a:r>
          </a:p>
          <a:p>
            <a:endParaRPr lang="fi-FI" dirty="0"/>
          </a:p>
          <a:p>
            <a:r>
              <a:rPr lang="fi-FI" dirty="0"/>
              <a:t>Tunnustele myös kyljet.</a:t>
            </a:r>
          </a:p>
          <a:p>
            <a:r>
              <a:rPr lang="fi-FI" dirty="0"/>
              <a:t>Huomioi, että niissä olevat imusolmukkeet voivat suurentua monesta eri syystä (esimerkiksi tulehdustila, liiallinen painelu).</a:t>
            </a:r>
          </a:p>
          <a:p>
            <a:r>
              <a:rPr lang="fi-FI" dirty="0"/>
              <a:t>Jos huoli herää, ota rohkeasti yhteyttä terveydenhuoltoon.</a:t>
            </a:r>
          </a:p>
          <a:p>
            <a:endParaRPr lang="fi-FI" dirty="0"/>
          </a:p>
        </p:txBody>
      </p:sp>
      <p:sp>
        <p:nvSpPr>
          <p:cNvPr id="4" name="Dian numeron paikkamerkki 3"/>
          <p:cNvSpPr>
            <a:spLocks noGrp="1"/>
          </p:cNvSpPr>
          <p:nvPr>
            <p:ph type="sldNum" sz="quarter" idx="5"/>
          </p:nvPr>
        </p:nvSpPr>
        <p:spPr/>
        <p:txBody>
          <a:bodyPr/>
          <a:lstStyle/>
          <a:p>
            <a:fld id="{871B2431-D351-4C6E-A3CF-9DFAC0E3E050}" type="slidenum">
              <a:rPr lang="cs-CZ" smtClean="0"/>
              <a:t>26</a:t>
            </a:fld>
            <a:endParaRPr lang="cs-CZ"/>
          </a:p>
        </p:txBody>
      </p:sp>
    </p:spTree>
    <p:extLst>
      <p:ext uri="{BB962C8B-B14F-4D97-AF65-F5344CB8AC3E}">
        <p14:creationId xmlns:p14="http://schemas.microsoft.com/office/powerpoint/2010/main" val="23910230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290763" y="512763"/>
            <a:ext cx="4562475" cy="2566987"/>
          </a:xfrm>
        </p:spPr>
      </p:sp>
      <p:sp>
        <p:nvSpPr>
          <p:cNvPr id="3" name="Huomautusten paikkamerkki 2"/>
          <p:cNvSpPr>
            <a:spLocks noGrp="1"/>
          </p:cNvSpPr>
          <p:nvPr>
            <p:ph type="body" idx="1"/>
          </p:nvPr>
        </p:nvSpPr>
        <p:spPr/>
        <p:txBody>
          <a:bodyPr/>
          <a:lstStyle/>
          <a:p>
            <a:pPr marL="0" marR="0" lvl="0" indent="0" algn="l" rtl="0">
              <a:lnSpc>
                <a:spcPct val="109993"/>
              </a:lnSpc>
              <a:spcBef>
                <a:spcPts val="0"/>
              </a:spcBef>
              <a:spcAft>
                <a:spcPts val="0"/>
              </a:spcAft>
              <a:buClr>
                <a:srgbClr val="000000"/>
              </a:buClr>
              <a:buSzPts val="2800"/>
              <a:buFont typeface="Arial"/>
              <a:buNone/>
            </a:pPr>
            <a:r>
              <a:rPr lang="fi-FI" sz="1200" b="0" i="0" u="none" strike="noStrike" cap="none" dirty="0">
                <a:solidFill>
                  <a:srgbClr val="FFFFFF"/>
                </a:solidFill>
                <a:latin typeface="Comfortaa"/>
                <a:ea typeface="Comfortaa"/>
                <a:cs typeface="Comfortaa"/>
                <a:sym typeface="Comfortaa"/>
              </a:rPr>
              <a:t>Rintasyövän oireita ovat: </a:t>
            </a:r>
            <a:endParaRPr lang="fi-FI" b="0" dirty="0"/>
          </a:p>
          <a:p>
            <a:pPr marL="0" marR="0" lvl="0" indent="0" algn="l" rtl="0">
              <a:lnSpc>
                <a:spcPct val="109993"/>
              </a:lnSpc>
              <a:spcBef>
                <a:spcPts val="0"/>
              </a:spcBef>
              <a:spcAft>
                <a:spcPts val="0"/>
              </a:spcAft>
              <a:buClr>
                <a:srgbClr val="000000"/>
              </a:buClr>
              <a:buSzPts val="2800"/>
              <a:buFont typeface="Arial"/>
              <a:buNone/>
            </a:pPr>
            <a:endParaRPr lang="fi-FI" sz="1200" b="0" i="0" u="none" strike="noStrike" cap="none" dirty="0">
              <a:solidFill>
                <a:srgbClr val="000000"/>
              </a:solidFill>
              <a:latin typeface="Arial"/>
              <a:ea typeface="Arial"/>
              <a:cs typeface="Arial"/>
              <a:sym typeface="Arial"/>
            </a:endParaRPr>
          </a:p>
          <a:p>
            <a:pPr marL="0" marR="0" lvl="0" indent="0" algn="l" rtl="0">
              <a:lnSpc>
                <a:spcPct val="109993"/>
              </a:lnSpc>
              <a:spcBef>
                <a:spcPts val="0"/>
              </a:spcBef>
              <a:spcAft>
                <a:spcPts val="0"/>
              </a:spcAft>
              <a:buClr>
                <a:srgbClr val="000000"/>
              </a:buClr>
              <a:buSzPts val="2800"/>
              <a:buFont typeface="Arial"/>
              <a:buNone/>
            </a:pPr>
            <a:r>
              <a:rPr lang="fi-FI" sz="1200" b="0" i="0" u="none" strike="noStrike" cap="none" dirty="0">
                <a:solidFill>
                  <a:srgbClr val="FFFFFF"/>
                </a:solidFill>
                <a:latin typeface="Comfortaa"/>
                <a:ea typeface="Comfortaa"/>
                <a:cs typeface="Comfortaa"/>
                <a:sym typeface="Comfortaa"/>
              </a:rPr>
              <a:t>• Ympäristöön kiinnittynyt, aristamaton kyhmy</a:t>
            </a:r>
            <a:endParaRPr lang="fi-FI" sz="1200" b="0" i="0" u="none" strike="noStrike" cap="none" dirty="0">
              <a:solidFill>
                <a:srgbClr val="000000"/>
              </a:solidFill>
              <a:latin typeface="Arial"/>
              <a:ea typeface="Arial"/>
              <a:cs typeface="Arial"/>
              <a:sym typeface="Arial"/>
            </a:endParaRPr>
          </a:p>
          <a:p>
            <a:pPr marL="0" marR="0" lvl="0" indent="0" algn="l" rtl="0">
              <a:lnSpc>
                <a:spcPct val="109993"/>
              </a:lnSpc>
              <a:spcBef>
                <a:spcPts val="0"/>
              </a:spcBef>
              <a:spcAft>
                <a:spcPts val="0"/>
              </a:spcAft>
              <a:buClr>
                <a:srgbClr val="000000"/>
              </a:buClr>
              <a:buSzPts val="2800"/>
              <a:buFont typeface="Arial"/>
              <a:buNone/>
            </a:pPr>
            <a:r>
              <a:rPr lang="fi-FI" sz="1200" b="0" i="0" u="none" strike="noStrike" cap="none" dirty="0">
                <a:solidFill>
                  <a:srgbClr val="FFFFFF"/>
                </a:solidFill>
                <a:latin typeface="Comfortaa"/>
                <a:ea typeface="Comfortaa"/>
                <a:cs typeface="Comfortaa"/>
                <a:sym typeface="Comfortaa"/>
              </a:rPr>
              <a:t>• Ihon tai nännin vetäytyminen sisäänpäin </a:t>
            </a:r>
            <a:endParaRPr lang="fi-FI" sz="1200" b="0" i="0" u="none" strike="noStrike" cap="none" dirty="0">
              <a:solidFill>
                <a:srgbClr val="000000"/>
              </a:solidFill>
              <a:latin typeface="Arial"/>
              <a:ea typeface="Arial"/>
              <a:cs typeface="Arial"/>
              <a:sym typeface="Arial"/>
            </a:endParaRPr>
          </a:p>
          <a:p>
            <a:pPr marL="0" marR="0" lvl="0" indent="0" algn="l" rtl="0">
              <a:lnSpc>
                <a:spcPct val="109993"/>
              </a:lnSpc>
              <a:spcBef>
                <a:spcPts val="0"/>
              </a:spcBef>
              <a:spcAft>
                <a:spcPts val="0"/>
              </a:spcAft>
              <a:buClr>
                <a:srgbClr val="000000"/>
              </a:buClr>
              <a:buSzPts val="2800"/>
              <a:buFont typeface="Arial"/>
              <a:buNone/>
            </a:pPr>
            <a:r>
              <a:rPr lang="fi-FI" sz="1200" b="0" i="0" u="none" strike="noStrike" cap="none" dirty="0">
                <a:solidFill>
                  <a:srgbClr val="FFFFFF"/>
                </a:solidFill>
                <a:latin typeface="Comfortaa"/>
                <a:ea typeface="Comfortaa"/>
                <a:cs typeface="Comfortaa"/>
                <a:sym typeface="Comfortaa"/>
              </a:rPr>
              <a:t>• Kiristävä alue tai tiivistymä </a:t>
            </a:r>
            <a:endParaRPr lang="fi-FI" sz="1200" b="0" i="0" u="none" strike="noStrike" cap="none" dirty="0">
              <a:solidFill>
                <a:srgbClr val="000000"/>
              </a:solidFill>
              <a:latin typeface="Arial"/>
              <a:ea typeface="Arial"/>
              <a:cs typeface="Arial"/>
              <a:sym typeface="Arial"/>
            </a:endParaRPr>
          </a:p>
          <a:p>
            <a:pPr marL="0" marR="0" lvl="0" indent="0" algn="l" rtl="0">
              <a:lnSpc>
                <a:spcPct val="109993"/>
              </a:lnSpc>
              <a:spcBef>
                <a:spcPts val="0"/>
              </a:spcBef>
              <a:spcAft>
                <a:spcPts val="0"/>
              </a:spcAft>
              <a:buClr>
                <a:srgbClr val="000000"/>
              </a:buClr>
              <a:buSzPts val="2800"/>
              <a:buFont typeface="Arial"/>
              <a:buNone/>
            </a:pPr>
            <a:r>
              <a:rPr lang="fi-FI" sz="1200" b="0" i="0" u="none" strike="noStrike" cap="none" dirty="0">
                <a:solidFill>
                  <a:srgbClr val="FFFFFF"/>
                </a:solidFill>
                <a:latin typeface="Comfortaa"/>
                <a:ea typeface="Comfortaa"/>
                <a:cs typeface="Comfortaa"/>
                <a:sym typeface="Comfortaa"/>
              </a:rPr>
              <a:t>• Kuumotus </a:t>
            </a:r>
            <a:endParaRPr lang="fi-FI" sz="1200" b="0" i="0" u="none" strike="noStrike" cap="none" dirty="0">
              <a:solidFill>
                <a:srgbClr val="000000"/>
              </a:solidFill>
              <a:latin typeface="Arial"/>
              <a:ea typeface="Arial"/>
              <a:cs typeface="Arial"/>
              <a:sym typeface="Arial"/>
            </a:endParaRPr>
          </a:p>
          <a:p>
            <a:pPr marL="0" marR="0" lvl="0" indent="0" algn="l" rtl="0">
              <a:lnSpc>
                <a:spcPct val="109993"/>
              </a:lnSpc>
              <a:spcBef>
                <a:spcPts val="0"/>
              </a:spcBef>
              <a:spcAft>
                <a:spcPts val="0"/>
              </a:spcAft>
              <a:buClr>
                <a:srgbClr val="000000"/>
              </a:buClr>
              <a:buSzPts val="2800"/>
              <a:buFont typeface="Arial"/>
              <a:buNone/>
            </a:pPr>
            <a:r>
              <a:rPr lang="fi-FI" sz="1200" b="0" i="0" u="none" strike="noStrike" cap="none" dirty="0">
                <a:solidFill>
                  <a:srgbClr val="FFFFFF"/>
                </a:solidFill>
                <a:latin typeface="Comfortaa"/>
                <a:ea typeface="Comfortaa"/>
                <a:cs typeface="Comfortaa"/>
                <a:sym typeface="Comfortaa"/>
              </a:rPr>
              <a:t>• Rinnan muodon, kimmoisuuden tai koon muutos </a:t>
            </a:r>
            <a:endParaRPr lang="fi-FI" sz="1200" b="0" i="0" u="none" strike="noStrike" cap="none" dirty="0">
              <a:solidFill>
                <a:srgbClr val="000000"/>
              </a:solidFill>
              <a:latin typeface="Arial"/>
              <a:ea typeface="Arial"/>
              <a:cs typeface="Arial"/>
              <a:sym typeface="Arial"/>
            </a:endParaRPr>
          </a:p>
          <a:p>
            <a:pPr marL="0" marR="0" lvl="0" indent="0" algn="l" rtl="0">
              <a:lnSpc>
                <a:spcPct val="109993"/>
              </a:lnSpc>
              <a:spcBef>
                <a:spcPts val="0"/>
              </a:spcBef>
              <a:spcAft>
                <a:spcPts val="0"/>
              </a:spcAft>
              <a:buClr>
                <a:srgbClr val="000000"/>
              </a:buClr>
              <a:buSzPts val="2800"/>
              <a:buFont typeface="Arial"/>
              <a:buNone/>
            </a:pPr>
            <a:r>
              <a:rPr lang="fi-FI" sz="1200" b="0" i="0" u="none" strike="noStrike" cap="none" dirty="0">
                <a:solidFill>
                  <a:srgbClr val="FFFFFF"/>
                </a:solidFill>
                <a:latin typeface="Comfortaa"/>
                <a:ea typeface="Comfortaa"/>
                <a:cs typeface="Comfortaa"/>
                <a:sym typeface="Comfortaa"/>
              </a:rPr>
              <a:t>• Appelsiini-iho </a:t>
            </a:r>
            <a:endParaRPr lang="fi-FI" sz="1200" b="0" i="0" u="none" strike="noStrike" cap="none" dirty="0">
              <a:solidFill>
                <a:srgbClr val="000000"/>
              </a:solidFill>
              <a:latin typeface="Arial"/>
              <a:ea typeface="Arial"/>
              <a:cs typeface="Arial"/>
              <a:sym typeface="Arial"/>
            </a:endParaRPr>
          </a:p>
          <a:p>
            <a:pPr marL="0" marR="0" lvl="0" indent="0" algn="l" rtl="0">
              <a:lnSpc>
                <a:spcPct val="109993"/>
              </a:lnSpc>
              <a:spcBef>
                <a:spcPts val="0"/>
              </a:spcBef>
              <a:spcAft>
                <a:spcPts val="0"/>
              </a:spcAft>
              <a:buClr>
                <a:srgbClr val="000000"/>
              </a:buClr>
              <a:buSzPts val="2800"/>
              <a:buFont typeface="Arial"/>
              <a:buNone/>
            </a:pPr>
            <a:r>
              <a:rPr lang="fi-FI" sz="1200" b="0" i="0" u="none" strike="noStrike" cap="none" dirty="0">
                <a:solidFill>
                  <a:srgbClr val="FFFFFF"/>
                </a:solidFill>
                <a:latin typeface="Comfortaa"/>
                <a:ea typeface="Comfortaa"/>
                <a:cs typeface="Comfortaa"/>
                <a:sym typeface="Comfortaa"/>
              </a:rPr>
              <a:t>• Ihottuma tai haavauma, joka ei parane</a:t>
            </a:r>
            <a:endParaRPr lang="fi-FI" sz="1200" b="0" i="0" u="none" strike="noStrike" cap="none" dirty="0">
              <a:solidFill>
                <a:srgbClr val="000000"/>
              </a:solidFill>
              <a:latin typeface="Arial"/>
              <a:ea typeface="Arial"/>
              <a:cs typeface="Arial"/>
              <a:sym typeface="Arial"/>
            </a:endParaRPr>
          </a:p>
          <a:p>
            <a:pPr marL="0" marR="0" lvl="0" indent="0" algn="l" rtl="0">
              <a:lnSpc>
                <a:spcPct val="109993"/>
              </a:lnSpc>
              <a:spcBef>
                <a:spcPts val="0"/>
              </a:spcBef>
              <a:spcAft>
                <a:spcPts val="0"/>
              </a:spcAft>
              <a:buClr>
                <a:srgbClr val="000000"/>
              </a:buClr>
              <a:buSzPts val="2800"/>
              <a:buFont typeface="Arial"/>
              <a:buNone/>
            </a:pPr>
            <a:r>
              <a:rPr lang="fi-FI" sz="1200" b="0" i="0" u="none" strike="noStrike" cap="none" dirty="0">
                <a:solidFill>
                  <a:srgbClr val="FFFFFF"/>
                </a:solidFill>
                <a:latin typeface="Comfortaa"/>
                <a:ea typeface="Comfortaa"/>
                <a:cs typeface="Comfortaa"/>
                <a:sym typeface="Comfortaa"/>
              </a:rPr>
              <a:t>• Kirkas tai verinen erite nännistä</a:t>
            </a:r>
          </a:p>
          <a:p>
            <a:pPr marL="0" marR="0" lvl="0" indent="0" algn="l" defTabSz="914400" rtl="0" eaLnBrk="1" fontAlgn="auto" latinLnBrk="0" hangingPunct="1">
              <a:lnSpc>
                <a:spcPct val="109993"/>
              </a:lnSpc>
              <a:spcBef>
                <a:spcPts val="0"/>
              </a:spcBef>
              <a:spcAft>
                <a:spcPts val="0"/>
              </a:spcAft>
              <a:buClr>
                <a:srgbClr val="000000"/>
              </a:buClr>
              <a:buSzPts val="2800"/>
              <a:buFont typeface="Arial"/>
              <a:buNone/>
              <a:tabLst/>
              <a:defRPr/>
            </a:pPr>
            <a:r>
              <a:rPr lang="fi-FI" sz="1200" b="1" dirty="0">
                <a:solidFill>
                  <a:srgbClr val="000000"/>
                </a:solidFill>
                <a:latin typeface="Arial"/>
                <a:ea typeface="Arial"/>
                <a:cs typeface="Arial"/>
                <a:sym typeface="Arial"/>
              </a:rPr>
              <a:t>Rintasyöpä voi olla myös oireeton </a:t>
            </a:r>
            <a:endParaRPr lang="fi-FI" dirty="0"/>
          </a:p>
          <a:p>
            <a:pPr marL="0" marR="0" lvl="0" indent="0" algn="l" rtl="0">
              <a:lnSpc>
                <a:spcPct val="109993"/>
              </a:lnSpc>
              <a:spcBef>
                <a:spcPts val="0"/>
              </a:spcBef>
              <a:spcAft>
                <a:spcPts val="0"/>
              </a:spcAft>
              <a:buClr>
                <a:srgbClr val="000000"/>
              </a:buClr>
              <a:buSzPts val="2800"/>
              <a:buFont typeface="Arial"/>
              <a:buNone/>
            </a:pPr>
            <a:endParaRPr lang="fi-FI" sz="1200" b="0" i="0" u="none" strike="noStrike" cap="none" dirty="0">
              <a:solidFill>
                <a:srgbClr val="000000"/>
              </a:solidFill>
              <a:latin typeface="Arial"/>
              <a:ea typeface="Arial"/>
              <a:cs typeface="Arial"/>
              <a:sym typeface="Arial"/>
            </a:endParaRPr>
          </a:p>
          <a:p>
            <a:endParaRPr lang="fi-FI" dirty="0"/>
          </a:p>
          <a:p>
            <a:r>
              <a:rPr lang="fi-FI" dirty="0"/>
              <a:t>Oireita esiintyy seuraavasti:</a:t>
            </a:r>
          </a:p>
          <a:p>
            <a:pPr marL="342900" lvl="0" indent="-342900" algn="l" rtl="0">
              <a:lnSpc>
                <a:spcPct val="100000"/>
              </a:lnSpc>
              <a:spcBef>
                <a:spcPts val="320"/>
              </a:spcBef>
              <a:spcAft>
                <a:spcPts val="0"/>
              </a:spcAft>
              <a:buClr>
                <a:srgbClr val="000000"/>
              </a:buClr>
              <a:buSzPts val="1600"/>
              <a:buFont typeface="Arial"/>
              <a:buChar char="•"/>
            </a:pPr>
            <a:r>
              <a:rPr lang="fi-FI" sz="1600" dirty="0">
                <a:solidFill>
                  <a:srgbClr val="000000"/>
                </a:solidFill>
                <a:latin typeface="Arial"/>
                <a:ea typeface="Arial"/>
                <a:cs typeface="Arial"/>
                <a:sym typeface="Arial"/>
              </a:rPr>
              <a:t>Kyhmy rinnassa (90%)</a:t>
            </a:r>
            <a:endParaRPr lang="fi-FI" dirty="0"/>
          </a:p>
          <a:p>
            <a:pPr marL="342900" lvl="0" indent="-342900" algn="l" rtl="0">
              <a:lnSpc>
                <a:spcPct val="100000"/>
              </a:lnSpc>
              <a:spcBef>
                <a:spcPts val="320"/>
              </a:spcBef>
              <a:spcAft>
                <a:spcPts val="0"/>
              </a:spcAft>
              <a:buClr>
                <a:srgbClr val="000000"/>
              </a:buClr>
              <a:buSzPts val="1600"/>
              <a:buFont typeface="Arial"/>
              <a:buChar char="•"/>
            </a:pPr>
            <a:r>
              <a:rPr lang="fi-FI" sz="1600" dirty="0">
                <a:solidFill>
                  <a:srgbClr val="000000"/>
                </a:solidFill>
                <a:latin typeface="Arial"/>
                <a:ea typeface="Arial"/>
                <a:cs typeface="Arial"/>
                <a:sym typeface="Arial"/>
              </a:rPr>
              <a:t>Kipu tai muu tuntemus rinnassa (10-15%)</a:t>
            </a:r>
            <a:endParaRPr lang="fi-FI" dirty="0"/>
          </a:p>
          <a:p>
            <a:pPr marL="742950" lvl="1" indent="-285750" algn="l" rtl="0">
              <a:lnSpc>
                <a:spcPct val="100000"/>
              </a:lnSpc>
              <a:spcBef>
                <a:spcPts val="320"/>
              </a:spcBef>
              <a:spcAft>
                <a:spcPts val="0"/>
              </a:spcAft>
              <a:buClr>
                <a:srgbClr val="000000"/>
              </a:buClr>
              <a:buSzPts val="1600"/>
              <a:buFont typeface="Courier New"/>
              <a:buChar char="o"/>
            </a:pPr>
            <a:r>
              <a:rPr lang="fi-FI" sz="1600" dirty="0">
                <a:solidFill>
                  <a:srgbClr val="000000"/>
                </a:solidFill>
                <a:latin typeface="Arial"/>
                <a:ea typeface="Arial"/>
                <a:cs typeface="Arial"/>
                <a:sym typeface="Arial"/>
              </a:rPr>
              <a:t>Kihelmöinti, kutina, kuumotus, kimmoisuuden muutos</a:t>
            </a:r>
            <a:endParaRPr lang="fi-FI" dirty="0"/>
          </a:p>
          <a:p>
            <a:pPr marL="342900" lvl="0" indent="-342900" algn="l" rtl="0">
              <a:lnSpc>
                <a:spcPct val="100000"/>
              </a:lnSpc>
              <a:spcBef>
                <a:spcPts val="320"/>
              </a:spcBef>
              <a:spcAft>
                <a:spcPts val="0"/>
              </a:spcAft>
              <a:buClr>
                <a:srgbClr val="000000"/>
              </a:buClr>
              <a:buSzPts val="1600"/>
              <a:buFont typeface="Arial"/>
              <a:buChar char="•"/>
            </a:pPr>
            <a:r>
              <a:rPr lang="fi-FI" sz="1600" dirty="0">
                <a:solidFill>
                  <a:srgbClr val="000000"/>
                </a:solidFill>
                <a:latin typeface="Arial"/>
                <a:ea typeface="Arial"/>
                <a:cs typeface="Arial"/>
                <a:sym typeface="Arial"/>
              </a:rPr>
              <a:t>Ihon vetäytyminen tai muu ihomuutos (5-10%)</a:t>
            </a:r>
            <a:endParaRPr lang="fi-FI" dirty="0"/>
          </a:p>
          <a:p>
            <a:pPr marL="742950" lvl="1" indent="-285750" algn="l" rtl="0">
              <a:lnSpc>
                <a:spcPct val="100000"/>
              </a:lnSpc>
              <a:spcBef>
                <a:spcPts val="320"/>
              </a:spcBef>
              <a:spcAft>
                <a:spcPts val="0"/>
              </a:spcAft>
              <a:buClr>
                <a:srgbClr val="000000"/>
              </a:buClr>
              <a:buSzPts val="1600"/>
              <a:buFont typeface="Courier New"/>
              <a:buChar char="o"/>
            </a:pPr>
            <a:r>
              <a:rPr lang="fi-FI" sz="1600" dirty="0">
                <a:solidFill>
                  <a:srgbClr val="000000"/>
                </a:solidFill>
                <a:latin typeface="Arial"/>
                <a:ea typeface="Arial"/>
                <a:cs typeface="Arial"/>
                <a:sym typeface="Arial"/>
              </a:rPr>
              <a:t>Nännin vetäytyminen sisään</a:t>
            </a:r>
            <a:endParaRPr lang="fi-FI" dirty="0"/>
          </a:p>
          <a:p>
            <a:pPr marL="742950" lvl="1" indent="-285750" algn="l" rtl="0">
              <a:lnSpc>
                <a:spcPct val="100000"/>
              </a:lnSpc>
              <a:spcBef>
                <a:spcPts val="320"/>
              </a:spcBef>
              <a:spcAft>
                <a:spcPts val="0"/>
              </a:spcAft>
              <a:buClr>
                <a:srgbClr val="000000"/>
              </a:buClr>
              <a:buSzPts val="1600"/>
              <a:buFont typeface="Courier New"/>
              <a:buChar char="o"/>
            </a:pPr>
            <a:r>
              <a:rPr lang="fi-FI" sz="1600" dirty="0">
                <a:solidFill>
                  <a:srgbClr val="000000"/>
                </a:solidFill>
                <a:latin typeface="Arial"/>
                <a:ea typeface="Arial"/>
                <a:cs typeface="Arial"/>
                <a:sym typeface="Arial"/>
              </a:rPr>
              <a:t>Ihottuma tai haavauma, joka ei parane</a:t>
            </a:r>
            <a:endParaRPr lang="fi-FI" dirty="0"/>
          </a:p>
          <a:p>
            <a:pPr marL="342900" lvl="0" indent="-342900" algn="l" rtl="0">
              <a:lnSpc>
                <a:spcPct val="100000"/>
              </a:lnSpc>
              <a:spcBef>
                <a:spcPts val="320"/>
              </a:spcBef>
              <a:spcAft>
                <a:spcPts val="0"/>
              </a:spcAft>
              <a:buClr>
                <a:srgbClr val="000000"/>
              </a:buClr>
              <a:buSzPts val="1600"/>
              <a:buFont typeface="Arial"/>
              <a:buChar char="•"/>
            </a:pPr>
            <a:r>
              <a:rPr lang="fi-FI" sz="1600" dirty="0">
                <a:solidFill>
                  <a:srgbClr val="000000"/>
                </a:solidFill>
                <a:latin typeface="Arial"/>
                <a:ea typeface="Arial"/>
                <a:cs typeface="Arial"/>
                <a:sym typeface="Arial"/>
              </a:rPr>
              <a:t>Nännierite (2-5%)</a:t>
            </a:r>
            <a:endParaRPr lang="fi-FI" dirty="0"/>
          </a:p>
          <a:p>
            <a:pPr marL="342900" lvl="0" indent="-342900" algn="l" rtl="0">
              <a:lnSpc>
                <a:spcPct val="100000"/>
              </a:lnSpc>
              <a:spcBef>
                <a:spcPts val="320"/>
              </a:spcBef>
              <a:spcAft>
                <a:spcPts val="0"/>
              </a:spcAft>
              <a:buClr>
                <a:srgbClr val="000000"/>
              </a:buClr>
              <a:buSzPts val="1600"/>
              <a:buFont typeface="Arial"/>
              <a:buChar char="•"/>
            </a:pPr>
            <a:r>
              <a:rPr lang="fi-FI" sz="1600" dirty="0">
                <a:solidFill>
                  <a:srgbClr val="000000"/>
                </a:solidFill>
                <a:latin typeface="Arial"/>
                <a:ea typeface="Arial"/>
                <a:cs typeface="Arial"/>
                <a:sym typeface="Arial"/>
              </a:rPr>
              <a:t>Kainalokyhmy (1-2%)</a:t>
            </a:r>
            <a:endParaRPr lang="fi-FI" dirty="0"/>
          </a:p>
          <a:p>
            <a:pPr marL="342900" lvl="0" indent="-342900" algn="l" rtl="0">
              <a:lnSpc>
                <a:spcPct val="100000"/>
              </a:lnSpc>
              <a:spcBef>
                <a:spcPts val="320"/>
              </a:spcBef>
              <a:spcAft>
                <a:spcPts val="0"/>
              </a:spcAft>
              <a:buClr>
                <a:srgbClr val="000000"/>
              </a:buClr>
              <a:buSzPts val="1600"/>
              <a:buFont typeface="Arial"/>
              <a:buChar char="•"/>
            </a:pPr>
            <a:r>
              <a:rPr lang="fi-FI" sz="1600" dirty="0">
                <a:solidFill>
                  <a:srgbClr val="000000"/>
                </a:solidFill>
                <a:latin typeface="Arial"/>
                <a:ea typeface="Arial"/>
                <a:cs typeface="Arial"/>
                <a:sym typeface="Arial"/>
              </a:rPr>
              <a:t>Yleisoireet (1-2%)</a:t>
            </a:r>
            <a:endParaRPr lang="fi-FI" dirty="0"/>
          </a:p>
          <a:p>
            <a:endParaRPr lang="fi-FI" dirty="0"/>
          </a:p>
        </p:txBody>
      </p:sp>
      <p:sp>
        <p:nvSpPr>
          <p:cNvPr id="4" name="Dian numeron paikkamerkki 3"/>
          <p:cNvSpPr>
            <a:spLocks noGrp="1"/>
          </p:cNvSpPr>
          <p:nvPr>
            <p:ph type="sldNum" sz="quarter" idx="5"/>
          </p:nvPr>
        </p:nvSpPr>
        <p:spPr/>
        <p:txBody>
          <a:bodyPr/>
          <a:lstStyle/>
          <a:p>
            <a:fld id="{871B2431-D351-4C6E-A3CF-9DFAC0E3E050}" type="slidenum">
              <a:rPr lang="cs-CZ" smtClean="0"/>
              <a:t>27</a:t>
            </a:fld>
            <a:endParaRPr lang="cs-CZ"/>
          </a:p>
        </p:txBody>
      </p:sp>
    </p:spTree>
    <p:extLst>
      <p:ext uri="{BB962C8B-B14F-4D97-AF65-F5344CB8AC3E}">
        <p14:creationId xmlns:p14="http://schemas.microsoft.com/office/powerpoint/2010/main" val="518045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290763" y="512763"/>
            <a:ext cx="4562475" cy="2566987"/>
          </a:xfrm>
        </p:spPr>
      </p:sp>
      <p:sp>
        <p:nvSpPr>
          <p:cNvPr id="3" name="Huomautusten paikkamerkki 2"/>
          <p:cNvSpPr>
            <a:spLocks noGrp="1"/>
          </p:cNvSpPr>
          <p:nvPr>
            <p:ph type="body" idx="1"/>
          </p:nvPr>
        </p:nvSpPr>
        <p:spPr/>
        <p:txBody>
          <a:bodyPr/>
          <a:lstStyle/>
          <a:p>
            <a:r>
              <a:rPr lang="fi-FI" i="1" dirty="0" err="1">
                <a:solidFill>
                  <a:schemeClr val="accent1"/>
                </a:solidFill>
              </a:rPr>
              <a:t>Mastopatia</a:t>
            </a:r>
            <a:r>
              <a:rPr lang="fi-FI" i="1" dirty="0">
                <a:solidFill>
                  <a:schemeClr val="accent1"/>
                </a:solidFill>
              </a:rPr>
              <a:t>:</a:t>
            </a:r>
            <a:r>
              <a:rPr lang="fi-FI" dirty="0">
                <a:solidFill>
                  <a:schemeClr val="accent1"/>
                </a:solidFill>
              </a:rPr>
              <a:t> kyhmymäinen epätasaisuus rinnassa, joka aristaa etenkin ennen kuukautisia </a:t>
            </a:r>
          </a:p>
          <a:p>
            <a:endParaRPr lang="fi-FI" dirty="0">
              <a:solidFill>
                <a:schemeClr val="accent1"/>
              </a:solidFill>
            </a:endParaRPr>
          </a:p>
          <a:p>
            <a:r>
              <a:rPr lang="fi-FI" i="1" dirty="0" err="1">
                <a:solidFill>
                  <a:schemeClr val="accent1"/>
                </a:solidFill>
              </a:rPr>
              <a:t>Fibrokystiset</a:t>
            </a:r>
            <a:r>
              <a:rPr lang="fi-FI" i="1" dirty="0">
                <a:solidFill>
                  <a:schemeClr val="accent1"/>
                </a:solidFill>
              </a:rPr>
              <a:t> muutokset eli kystat: </a:t>
            </a:r>
            <a:r>
              <a:rPr lang="fi-FI" dirty="0">
                <a:solidFill>
                  <a:schemeClr val="accent1"/>
                </a:solidFill>
              </a:rPr>
              <a:t>maitotiehyisiin muodostuneita nestemäisiä rakkuloita, joiden koko vaihtelee kuukautiskierron mukaan</a:t>
            </a:r>
          </a:p>
          <a:p>
            <a:pPr marL="0" indent="0">
              <a:buNone/>
            </a:pPr>
            <a:endParaRPr lang="fi-FI" dirty="0">
              <a:solidFill>
                <a:schemeClr val="accent1"/>
              </a:solidFill>
            </a:endParaRPr>
          </a:p>
          <a:p>
            <a:r>
              <a:rPr lang="fi-FI" i="1" dirty="0" err="1">
                <a:solidFill>
                  <a:schemeClr val="accent1"/>
                </a:solidFill>
              </a:rPr>
              <a:t>Fibroadenoomat</a:t>
            </a:r>
            <a:r>
              <a:rPr lang="fi-FI" i="1" dirty="0">
                <a:solidFill>
                  <a:schemeClr val="accent1"/>
                </a:solidFill>
              </a:rPr>
              <a:t>: </a:t>
            </a:r>
            <a:r>
              <a:rPr lang="fi-FI" dirty="0">
                <a:solidFill>
                  <a:schemeClr val="accent1"/>
                </a:solidFill>
              </a:rPr>
              <a:t>liikkuva, tarkkarajainen kyhmy. Tavallisia nuorilla naisilla</a:t>
            </a:r>
          </a:p>
          <a:p>
            <a:endParaRPr lang="fi-FI" dirty="0">
              <a:solidFill>
                <a:schemeClr val="accent1"/>
              </a:solidFill>
            </a:endParaRPr>
          </a:p>
          <a:p>
            <a:r>
              <a:rPr lang="fi-FI" i="1" dirty="0">
                <a:solidFill>
                  <a:schemeClr val="accent1"/>
                </a:solidFill>
              </a:rPr>
              <a:t>Lipoomat eli rasvapatit: </a:t>
            </a:r>
            <a:r>
              <a:rPr lang="fi-FI" dirty="0">
                <a:solidFill>
                  <a:schemeClr val="accent1"/>
                </a:solidFill>
              </a:rPr>
              <a:t>pehmeä, aristamaton, kohtalaisen liikkuva. </a:t>
            </a:r>
          </a:p>
          <a:p>
            <a:endParaRPr lang="fi-FI" dirty="0">
              <a:solidFill>
                <a:schemeClr val="accent1"/>
              </a:solidFill>
            </a:endParaRPr>
          </a:p>
          <a:p>
            <a:r>
              <a:rPr lang="fi-FI" i="1" dirty="0">
                <a:solidFill>
                  <a:schemeClr val="accent1"/>
                </a:solidFill>
              </a:rPr>
              <a:t>Arvet</a:t>
            </a:r>
          </a:p>
          <a:p>
            <a:br>
              <a:rPr lang="fi-FI" dirty="0"/>
            </a:br>
            <a:endParaRPr lang="fi-FI" dirty="0"/>
          </a:p>
        </p:txBody>
      </p:sp>
      <p:sp>
        <p:nvSpPr>
          <p:cNvPr id="4" name="Dian numeron paikkamerkki 3"/>
          <p:cNvSpPr>
            <a:spLocks noGrp="1"/>
          </p:cNvSpPr>
          <p:nvPr>
            <p:ph type="sldNum" sz="quarter" idx="5"/>
          </p:nvPr>
        </p:nvSpPr>
        <p:spPr/>
        <p:txBody>
          <a:bodyPr/>
          <a:lstStyle/>
          <a:p>
            <a:fld id="{871B2431-D351-4C6E-A3CF-9DFAC0E3E050}" type="slidenum">
              <a:rPr lang="cs-CZ" smtClean="0"/>
              <a:t>28</a:t>
            </a:fld>
            <a:endParaRPr lang="cs-CZ"/>
          </a:p>
        </p:txBody>
      </p:sp>
    </p:spTree>
    <p:extLst>
      <p:ext uri="{BB962C8B-B14F-4D97-AF65-F5344CB8AC3E}">
        <p14:creationId xmlns:p14="http://schemas.microsoft.com/office/powerpoint/2010/main" val="15457077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290763" y="512763"/>
            <a:ext cx="4562475" cy="2566987"/>
          </a:xfrm>
        </p:spPr>
      </p:sp>
      <p:sp>
        <p:nvSpPr>
          <p:cNvPr id="3" name="Huomautusten paikkamerkki 2"/>
          <p:cNvSpPr>
            <a:spLocks noGrp="1"/>
          </p:cNvSpPr>
          <p:nvPr>
            <p:ph type="body" idx="1"/>
          </p:nvPr>
        </p:nvSpPr>
        <p:spPr/>
        <p:txBody>
          <a:bodyPr/>
          <a:lstStyle/>
          <a:p>
            <a:br>
              <a:rPr lang="fi-FI" dirty="0"/>
            </a:br>
            <a:r>
              <a:rPr lang="fi-FI" dirty="0"/>
              <a:t>Terveydenhuollossa tutkitaan rinnat ja lähetetään tarvittaessa jatkotutkimuksiin, joita ovat:</a:t>
            </a:r>
          </a:p>
          <a:p>
            <a:r>
              <a:rPr lang="fi-FI" dirty="0"/>
              <a:t>mammografia </a:t>
            </a:r>
          </a:p>
          <a:p>
            <a:r>
              <a:rPr lang="fi-FI" dirty="0"/>
              <a:t>ultraäänitutkimus </a:t>
            </a:r>
          </a:p>
          <a:p>
            <a:r>
              <a:rPr lang="fi-FI" dirty="0"/>
              <a:t>mikroskooppiset tutkimukset </a:t>
            </a:r>
          </a:p>
          <a:p>
            <a:r>
              <a:rPr lang="fi-FI" dirty="0"/>
              <a:t>laboratoriotutkimukset</a:t>
            </a:r>
          </a:p>
          <a:p>
            <a:endParaRPr lang="fi-FI" dirty="0"/>
          </a:p>
        </p:txBody>
      </p:sp>
      <p:sp>
        <p:nvSpPr>
          <p:cNvPr id="4" name="Dian numeron paikkamerkki 3"/>
          <p:cNvSpPr>
            <a:spLocks noGrp="1"/>
          </p:cNvSpPr>
          <p:nvPr>
            <p:ph type="sldNum" sz="quarter" idx="5"/>
          </p:nvPr>
        </p:nvSpPr>
        <p:spPr/>
        <p:txBody>
          <a:bodyPr/>
          <a:lstStyle/>
          <a:p>
            <a:fld id="{871B2431-D351-4C6E-A3CF-9DFAC0E3E050}" type="slidenum">
              <a:rPr lang="cs-CZ" smtClean="0"/>
              <a:t>29</a:t>
            </a:fld>
            <a:endParaRPr lang="cs-CZ"/>
          </a:p>
        </p:txBody>
      </p:sp>
    </p:spTree>
    <p:extLst>
      <p:ext uri="{BB962C8B-B14F-4D97-AF65-F5344CB8AC3E}">
        <p14:creationId xmlns:p14="http://schemas.microsoft.com/office/powerpoint/2010/main" val="13269586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290763" y="512763"/>
            <a:ext cx="4562475" cy="2566987"/>
          </a:xfrm>
        </p:spPr>
      </p:sp>
      <p:sp>
        <p:nvSpPr>
          <p:cNvPr id="3" name="Huomautusten paikkamerkki 2"/>
          <p:cNvSpPr>
            <a:spLocks noGrp="1"/>
          </p:cNvSpPr>
          <p:nvPr>
            <p:ph type="body" idx="1"/>
          </p:nvPr>
        </p:nvSpPr>
        <p:spPr/>
        <p:txBody>
          <a:bodyPr/>
          <a:lstStyle/>
          <a:p>
            <a:br>
              <a:rPr lang="fi-FI" dirty="0"/>
            </a:br>
            <a:r>
              <a:rPr lang="fi-FI" dirty="0"/>
              <a:t>Neuvonta ja ohjaus: </a:t>
            </a:r>
          </a:p>
          <a:p>
            <a:r>
              <a:rPr lang="fi-FI" dirty="0"/>
              <a:t>Voit avustaa henkilöä puhuen ja ohjaten. Voit esimerkiksi kehottaa henkilöä tarkkailemaan rintoja sekä peilin avulla että koskettamalla. Tai kysyä, onko henkilö muistanut tarkkailla rintojaan viime aikoina. (esim. kehitysvammaiset ja erityistä tukea tarvitsevat henkilöt)</a:t>
            </a:r>
          </a:p>
          <a:p>
            <a:endParaRPr lang="fi-FI" dirty="0"/>
          </a:p>
          <a:p>
            <a:r>
              <a:rPr lang="fi-FI" dirty="0"/>
              <a:t>Välillinen avustaminen: </a:t>
            </a:r>
          </a:p>
          <a:p>
            <a:r>
              <a:rPr lang="fi-FI" dirty="0"/>
              <a:t>Voit avustaa henkilöä siirtämään omaa kättään tai pitämään kättä paikallaan. Voit auttaa oikean asennon saamisessa, jotta henkilö ylettyy koskemaan eri puolille rintaa. Henkilö koskettaa itse omia rintojaan. (esim. CP-vammaiset tai neurologisesti vammaiset henkilöt, joiden on vaikea hallita kehoaan) </a:t>
            </a:r>
          </a:p>
          <a:p>
            <a:endParaRPr lang="fi-FI" dirty="0"/>
          </a:p>
          <a:p>
            <a:r>
              <a:rPr lang="fi-FI" dirty="0"/>
              <a:t>Puolesta katseleminen ja tunnusteleminen: </a:t>
            </a:r>
          </a:p>
          <a:p>
            <a:r>
              <a:rPr lang="fi-FI" dirty="0"/>
              <a:t>Voit avustaa tarkastamalla henkilön rinnat sekä peilin avulla että omalla kädelläsi, mikäli henkilö ei pysty toteuttamaan omatarkkailua itse. (esim. vaikeasti liikuntavammaiset tai moni- tai näkövammaiset henkilöt)</a:t>
            </a:r>
          </a:p>
          <a:p>
            <a:endParaRPr lang="fi-FI" dirty="0"/>
          </a:p>
        </p:txBody>
      </p:sp>
      <p:sp>
        <p:nvSpPr>
          <p:cNvPr id="4" name="Dian numeron paikkamerkki 3"/>
          <p:cNvSpPr>
            <a:spLocks noGrp="1"/>
          </p:cNvSpPr>
          <p:nvPr>
            <p:ph type="sldNum" sz="quarter" idx="5"/>
          </p:nvPr>
        </p:nvSpPr>
        <p:spPr/>
        <p:txBody>
          <a:bodyPr/>
          <a:lstStyle/>
          <a:p>
            <a:fld id="{871B2431-D351-4C6E-A3CF-9DFAC0E3E050}" type="slidenum">
              <a:rPr lang="cs-CZ" smtClean="0"/>
              <a:t>31</a:t>
            </a:fld>
            <a:endParaRPr lang="cs-CZ"/>
          </a:p>
        </p:txBody>
      </p:sp>
    </p:spTree>
    <p:extLst>
      <p:ext uri="{BB962C8B-B14F-4D97-AF65-F5344CB8AC3E}">
        <p14:creationId xmlns:p14="http://schemas.microsoft.com/office/powerpoint/2010/main" val="1226158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290763" y="512763"/>
            <a:ext cx="4562475" cy="2566987"/>
          </a:xfrm>
        </p:spPr>
      </p:sp>
      <p:sp>
        <p:nvSpPr>
          <p:cNvPr id="3" name="Huomautusten paikkamerkki 2"/>
          <p:cNvSpPr>
            <a:spLocks noGrp="1"/>
          </p:cNvSpPr>
          <p:nvPr>
            <p:ph type="body" idx="1"/>
          </p:nvPr>
        </p:nvSpPr>
        <p:spPr/>
        <p:txBody>
          <a:bodyPr/>
          <a:lstStyle/>
          <a:p>
            <a:pPr marL="0" lvl="0" indent="0" algn="l" rtl="0">
              <a:lnSpc>
                <a:spcPct val="100000"/>
              </a:lnSpc>
              <a:spcBef>
                <a:spcPts val="0"/>
              </a:spcBef>
              <a:spcAft>
                <a:spcPts val="0"/>
              </a:spcAft>
              <a:buClr>
                <a:schemeClr val="dk2"/>
              </a:buClr>
              <a:buSzPts val="1100"/>
              <a:buNone/>
            </a:pPr>
            <a:r>
              <a:rPr lang="fi-FI" sz="1600" b="1" dirty="0">
                <a:solidFill>
                  <a:schemeClr val="lt1"/>
                </a:solidFill>
                <a:latin typeface="Comfortaa"/>
                <a:ea typeface="Comfortaa"/>
                <a:cs typeface="Comfortaa"/>
                <a:sym typeface="Comfortaa"/>
              </a:rPr>
              <a:t>Tieto ja ymmärrys</a:t>
            </a:r>
            <a:endParaRPr lang="fi-FI" sz="3200" b="1" dirty="0">
              <a:solidFill>
                <a:schemeClr val="lt1"/>
              </a:solidFill>
              <a:latin typeface="Comfortaa"/>
              <a:ea typeface="Comfortaa"/>
              <a:cs typeface="Comfortaa"/>
              <a:sym typeface="Comfortaa"/>
            </a:endParaRPr>
          </a:p>
          <a:p>
            <a:pPr marL="241295" lvl="0" indent="0" algn="l" rtl="0">
              <a:lnSpc>
                <a:spcPct val="100000"/>
              </a:lnSpc>
              <a:spcBef>
                <a:spcPts val="0"/>
              </a:spcBef>
              <a:spcAft>
                <a:spcPts val="0"/>
              </a:spcAft>
              <a:buClr>
                <a:schemeClr val="dk2"/>
              </a:buClr>
              <a:buSzPts val="1700"/>
              <a:buNone/>
            </a:pPr>
            <a:r>
              <a:rPr lang="fi-FI" sz="1200" dirty="0">
                <a:solidFill>
                  <a:schemeClr val="lt1"/>
                </a:solidFill>
                <a:latin typeface="Comfortaa"/>
                <a:ea typeface="Comfortaa"/>
                <a:cs typeface="Comfortaa"/>
                <a:sym typeface="Comfortaa"/>
              </a:rPr>
              <a:t>Mitä ollaan tekemässä ja miksi.</a:t>
            </a:r>
          </a:p>
          <a:p>
            <a:pPr marL="241295" lvl="0" indent="0" algn="l" rtl="0">
              <a:lnSpc>
                <a:spcPct val="100000"/>
              </a:lnSpc>
              <a:spcBef>
                <a:spcPts val="0"/>
              </a:spcBef>
              <a:spcAft>
                <a:spcPts val="0"/>
              </a:spcAft>
              <a:buClr>
                <a:schemeClr val="dk2"/>
              </a:buClr>
              <a:buSzPts val="1700"/>
              <a:buNone/>
            </a:pPr>
            <a:endParaRPr lang="fi-FI" sz="1200" dirty="0">
              <a:solidFill>
                <a:schemeClr val="lt1"/>
              </a:solidFill>
              <a:latin typeface="Comfortaa"/>
              <a:ea typeface="Comfortaa"/>
              <a:cs typeface="Comfortaa"/>
              <a:sym typeface="Comfortaa"/>
            </a:endParaRPr>
          </a:p>
          <a:p>
            <a:pPr marL="241295" lvl="0" indent="0" algn="l" rtl="0">
              <a:lnSpc>
                <a:spcPct val="100000"/>
              </a:lnSpc>
              <a:spcBef>
                <a:spcPts val="0"/>
              </a:spcBef>
              <a:spcAft>
                <a:spcPts val="0"/>
              </a:spcAft>
              <a:buClr>
                <a:schemeClr val="dk2"/>
              </a:buClr>
              <a:buSzPts val="1700"/>
              <a:buNone/>
            </a:pPr>
            <a:r>
              <a:rPr lang="fi-FI" sz="1200" dirty="0">
                <a:solidFill>
                  <a:schemeClr val="lt1"/>
                </a:solidFill>
                <a:latin typeface="Comfortaa"/>
                <a:ea typeface="Comfortaa"/>
                <a:cs typeface="Comfortaa"/>
                <a:sym typeface="Comfortaa"/>
              </a:rPr>
              <a:t>Annetaan tietoa, miksi omatarkkailu on tärkeää ja miten sitä tehdään.</a:t>
            </a:r>
          </a:p>
          <a:p>
            <a:pPr marL="241295" lvl="0" indent="0" algn="l" rtl="0">
              <a:lnSpc>
                <a:spcPct val="100000"/>
              </a:lnSpc>
              <a:spcBef>
                <a:spcPts val="0"/>
              </a:spcBef>
              <a:spcAft>
                <a:spcPts val="0"/>
              </a:spcAft>
              <a:buClr>
                <a:schemeClr val="dk2"/>
              </a:buClr>
              <a:buSzPts val="1700"/>
              <a:buNone/>
            </a:pPr>
            <a:endParaRPr lang="fi-FI" sz="1200" dirty="0">
              <a:solidFill>
                <a:schemeClr val="lt1"/>
              </a:solidFill>
              <a:latin typeface="Comfortaa"/>
              <a:ea typeface="Comfortaa"/>
              <a:cs typeface="Comfortaa"/>
              <a:sym typeface="Comfortaa"/>
            </a:endParaRPr>
          </a:p>
          <a:p>
            <a:pPr marL="241295" lvl="0" indent="0" algn="l" rtl="0">
              <a:lnSpc>
                <a:spcPct val="100000"/>
              </a:lnSpc>
              <a:spcBef>
                <a:spcPts val="0"/>
              </a:spcBef>
              <a:spcAft>
                <a:spcPts val="0"/>
              </a:spcAft>
              <a:buClr>
                <a:schemeClr val="dk2"/>
              </a:buClr>
              <a:buSzPts val="1700"/>
              <a:buNone/>
            </a:pPr>
            <a:r>
              <a:rPr lang="fi-FI" sz="1200" dirty="0">
                <a:solidFill>
                  <a:schemeClr val="lt1"/>
                </a:solidFill>
                <a:latin typeface="Comfortaa"/>
                <a:ea typeface="Comfortaa"/>
                <a:cs typeface="Comfortaa"/>
                <a:sym typeface="Comfortaa"/>
              </a:rPr>
              <a:t>Omatarkkailu ei ole kliininen tutkimus eikä siinä tehdä diagnooseja. Tarvittaessa annetaan tietoa mahdollisista jatkotoimenpiteistä.</a:t>
            </a:r>
          </a:p>
          <a:p>
            <a:pPr marL="241295" lvl="0" indent="0" algn="l" rtl="0">
              <a:lnSpc>
                <a:spcPct val="100000"/>
              </a:lnSpc>
              <a:spcBef>
                <a:spcPts val="0"/>
              </a:spcBef>
              <a:spcAft>
                <a:spcPts val="0"/>
              </a:spcAft>
              <a:buClr>
                <a:schemeClr val="dk2"/>
              </a:buClr>
              <a:buSzPts val="1700"/>
              <a:buNone/>
            </a:pPr>
            <a:endParaRPr lang="fi-FI" sz="1200" dirty="0">
              <a:solidFill>
                <a:schemeClr val="lt1"/>
              </a:solidFill>
              <a:latin typeface="Comfortaa"/>
              <a:ea typeface="Comfortaa"/>
              <a:cs typeface="Comfortaa"/>
              <a:sym typeface="Comfortaa"/>
            </a:endParaRPr>
          </a:p>
          <a:p>
            <a:pPr marL="241295" lvl="0" indent="0" algn="l" rtl="0">
              <a:lnSpc>
                <a:spcPct val="100000"/>
              </a:lnSpc>
              <a:spcBef>
                <a:spcPts val="0"/>
              </a:spcBef>
              <a:spcAft>
                <a:spcPts val="0"/>
              </a:spcAft>
              <a:buClr>
                <a:schemeClr val="dk2"/>
              </a:buClr>
              <a:buSzPts val="1700"/>
              <a:buNone/>
            </a:pPr>
            <a:r>
              <a:rPr lang="fi-FI" sz="1200" dirty="0">
                <a:solidFill>
                  <a:schemeClr val="lt1"/>
                </a:solidFill>
                <a:latin typeface="Comfortaa"/>
                <a:ea typeface="Comfortaa"/>
                <a:cs typeface="Comfortaa"/>
                <a:sym typeface="Comfortaa"/>
              </a:rPr>
              <a:t>Tarkkailussa avustavalla on tarvittava tieto, mikäli hän on tarkkaillut omia rintojaan, tai käynyt omatarkkailun kurssin. Hänen ei tarvitse olla terveydenhuollon ammattilainen.</a:t>
            </a:r>
          </a:p>
          <a:p>
            <a:pPr algn="l"/>
            <a:endParaRPr lang="fi-FI" dirty="0"/>
          </a:p>
          <a:p>
            <a:pPr marL="0" marR="0" lvl="0" indent="0" algn="l" rtl="0">
              <a:lnSpc>
                <a:spcPct val="115000"/>
              </a:lnSpc>
              <a:spcBef>
                <a:spcPts val="0"/>
              </a:spcBef>
              <a:spcAft>
                <a:spcPts val="0"/>
              </a:spcAft>
              <a:buNone/>
            </a:pPr>
            <a:r>
              <a:rPr lang="fi-FI" sz="1600" b="1" i="0" u="none" strike="noStrike" cap="none" dirty="0">
                <a:solidFill>
                  <a:schemeClr val="lt1"/>
                </a:solidFill>
                <a:latin typeface="Comfortaa"/>
                <a:ea typeface="Comfortaa"/>
                <a:cs typeface="Comfortaa"/>
                <a:sym typeface="Comfortaa"/>
              </a:rPr>
              <a:t>Luottamus</a:t>
            </a:r>
            <a:endParaRPr lang="fi-FI" sz="3200" b="1" i="0" u="none" strike="noStrike" cap="none" dirty="0">
              <a:solidFill>
                <a:schemeClr val="lt1"/>
              </a:solidFill>
              <a:latin typeface="Comfortaa"/>
              <a:ea typeface="Comfortaa"/>
              <a:cs typeface="Comfortaa"/>
              <a:sym typeface="Comfortaa"/>
            </a:endParaRPr>
          </a:p>
          <a:p>
            <a:pPr marL="0" marR="0" lvl="0" indent="0" algn="l" rtl="0">
              <a:lnSpc>
                <a:spcPct val="115000"/>
              </a:lnSpc>
              <a:spcBef>
                <a:spcPts val="0"/>
              </a:spcBef>
              <a:spcAft>
                <a:spcPts val="0"/>
              </a:spcAft>
              <a:buNone/>
            </a:pPr>
            <a:r>
              <a:rPr lang="fi-FI" sz="1200" b="0" i="0" u="none" strike="noStrike" cap="none" dirty="0">
                <a:solidFill>
                  <a:schemeClr val="lt1"/>
                </a:solidFill>
                <a:latin typeface="Comfortaa"/>
                <a:ea typeface="Comfortaa"/>
                <a:cs typeface="Comfortaa"/>
                <a:sym typeface="Comfortaa"/>
              </a:rPr>
              <a:t>Avusteisen omatarkkailun tilanne tulee olla molemminpuolisesti turvallinen ja luottamuksellinen.</a:t>
            </a:r>
          </a:p>
          <a:p>
            <a:pPr marL="228594" marR="0" lvl="0" indent="0" algn="l" rtl="0">
              <a:lnSpc>
                <a:spcPct val="100000"/>
              </a:lnSpc>
              <a:spcBef>
                <a:spcPts val="0"/>
              </a:spcBef>
              <a:spcAft>
                <a:spcPts val="0"/>
              </a:spcAft>
              <a:buNone/>
            </a:pPr>
            <a:endParaRPr lang="fi-FI" sz="1200" b="0" i="0" u="none" strike="noStrike" cap="none" dirty="0">
              <a:solidFill>
                <a:schemeClr val="lt1"/>
              </a:solidFill>
              <a:latin typeface="Comfortaa"/>
              <a:ea typeface="Comfortaa"/>
              <a:cs typeface="Comfortaa"/>
              <a:sym typeface="Comfortaa"/>
            </a:endParaRPr>
          </a:p>
          <a:p>
            <a:pPr marL="228594" marR="0" lvl="0" indent="0" algn="l" rtl="0">
              <a:lnSpc>
                <a:spcPct val="100000"/>
              </a:lnSpc>
              <a:spcBef>
                <a:spcPts val="0"/>
              </a:spcBef>
              <a:spcAft>
                <a:spcPts val="0"/>
              </a:spcAft>
              <a:buNone/>
            </a:pPr>
            <a:r>
              <a:rPr lang="fi-FI" sz="1200" b="0" i="0" u="none" strike="noStrike" cap="none" dirty="0">
                <a:solidFill>
                  <a:schemeClr val="lt1"/>
                </a:solidFill>
                <a:latin typeface="Comfortaa"/>
                <a:ea typeface="Comfortaa"/>
                <a:cs typeface="Comfortaa"/>
                <a:sym typeface="Comfortaa"/>
              </a:rPr>
              <a:t>Vaitiolovelvollisuus</a:t>
            </a:r>
          </a:p>
          <a:p>
            <a:pPr marL="228594" marR="0" lvl="0" indent="0" algn="l" rtl="0">
              <a:lnSpc>
                <a:spcPct val="100000"/>
              </a:lnSpc>
              <a:spcBef>
                <a:spcPts val="0"/>
              </a:spcBef>
              <a:spcAft>
                <a:spcPts val="0"/>
              </a:spcAft>
              <a:buNone/>
            </a:pPr>
            <a:endParaRPr lang="fi-FI" sz="1200" b="0" i="0" u="none" strike="noStrike" cap="none" dirty="0">
              <a:solidFill>
                <a:schemeClr val="lt1"/>
              </a:solidFill>
              <a:latin typeface="Comfortaa"/>
              <a:ea typeface="Comfortaa"/>
              <a:cs typeface="Comfortaa"/>
              <a:sym typeface="Comfortaa"/>
            </a:endParaRPr>
          </a:p>
          <a:p>
            <a:pPr marL="228594" marR="0" lvl="0" indent="0" algn="l" rtl="0">
              <a:lnSpc>
                <a:spcPct val="100000"/>
              </a:lnSpc>
              <a:spcBef>
                <a:spcPts val="0"/>
              </a:spcBef>
              <a:spcAft>
                <a:spcPts val="0"/>
              </a:spcAft>
              <a:buNone/>
            </a:pPr>
            <a:r>
              <a:rPr lang="fi-FI" sz="1200" b="0" i="0" u="none" strike="noStrike" cap="none" dirty="0">
                <a:solidFill>
                  <a:schemeClr val="lt1"/>
                </a:solidFill>
                <a:latin typeface="Comfortaa"/>
                <a:ea typeface="Comfortaa"/>
                <a:cs typeface="Comfortaa"/>
                <a:sym typeface="Comfortaa"/>
              </a:rPr>
              <a:t>Kumpikin osapuoli luottaa</a:t>
            </a:r>
          </a:p>
          <a:p>
            <a:pPr marL="228594" marR="0" lvl="0" indent="0" algn="l" rtl="0">
              <a:lnSpc>
                <a:spcPct val="100000"/>
              </a:lnSpc>
              <a:spcBef>
                <a:spcPts val="0"/>
              </a:spcBef>
              <a:spcAft>
                <a:spcPts val="0"/>
              </a:spcAft>
              <a:buNone/>
            </a:pPr>
            <a:endParaRPr lang="fi-FI" sz="1200" b="0" i="0" u="none" strike="noStrike" cap="none" dirty="0">
              <a:solidFill>
                <a:schemeClr val="lt1"/>
              </a:solidFill>
              <a:latin typeface="Comfortaa"/>
              <a:ea typeface="Comfortaa"/>
              <a:cs typeface="Comfortaa"/>
              <a:sym typeface="Comfortaa"/>
            </a:endParaRPr>
          </a:p>
          <a:p>
            <a:pPr marL="228594" marR="0" lvl="0" indent="0" algn="l" rtl="0">
              <a:lnSpc>
                <a:spcPct val="100000"/>
              </a:lnSpc>
              <a:spcBef>
                <a:spcPts val="0"/>
              </a:spcBef>
              <a:spcAft>
                <a:spcPts val="0"/>
              </a:spcAft>
              <a:buNone/>
            </a:pPr>
            <a:r>
              <a:rPr lang="fi-FI" sz="1200" b="0" i="0" u="none" strike="noStrike" cap="none" dirty="0">
                <a:solidFill>
                  <a:schemeClr val="lt1"/>
                </a:solidFill>
                <a:latin typeface="Comfortaa"/>
                <a:ea typeface="Comfortaa"/>
                <a:cs typeface="Comfortaa"/>
                <a:sym typeface="Comfortaa"/>
              </a:rPr>
              <a:t>Valitaan tila, joka soveltuu omatarkkailulle.</a:t>
            </a:r>
            <a:endParaRPr lang="fi-FI" sz="1200" b="0" i="0" u="none" strike="noStrike" cap="none" dirty="0">
              <a:solidFill>
                <a:schemeClr val="tx1"/>
              </a:solidFill>
              <a:latin typeface="+mn-lt"/>
              <a:ea typeface="+mn-ea"/>
              <a:cs typeface="+mn-cs"/>
              <a:sym typeface="Comfortaa"/>
            </a:endParaRPr>
          </a:p>
          <a:p>
            <a:pPr marL="228594" marR="0" lvl="0" indent="0" algn="l" rtl="0">
              <a:lnSpc>
                <a:spcPct val="100000"/>
              </a:lnSpc>
              <a:spcBef>
                <a:spcPts val="0"/>
              </a:spcBef>
              <a:spcAft>
                <a:spcPts val="0"/>
              </a:spcAft>
              <a:buNone/>
            </a:pPr>
            <a:endParaRPr lang="fi-FI" sz="1200" b="0" i="0" u="none" strike="noStrike" cap="none" dirty="0">
              <a:solidFill>
                <a:schemeClr val="tx1"/>
              </a:solidFill>
              <a:latin typeface="+mn-lt"/>
              <a:ea typeface="+mn-ea"/>
              <a:cs typeface="+mn-cs"/>
              <a:sym typeface="Comfortaa"/>
            </a:endParaRPr>
          </a:p>
          <a:p>
            <a:pPr marL="228594" marR="0" lvl="0" indent="0" algn="l" rtl="0">
              <a:lnSpc>
                <a:spcPct val="100000"/>
              </a:lnSpc>
              <a:spcBef>
                <a:spcPts val="0"/>
              </a:spcBef>
              <a:spcAft>
                <a:spcPts val="0"/>
              </a:spcAft>
              <a:buNone/>
            </a:pPr>
            <a:r>
              <a:rPr lang="fi-FI" sz="1600" b="1" i="0" u="none" strike="noStrike" cap="none" dirty="0">
                <a:solidFill>
                  <a:schemeClr val="lt1"/>
                </a:solidFill>
                <a:latin typeface="Comfortaa"/>
                <a:ea typeface="Comfortaa"/>
                <a:cs typeface="Comfortaa"/>
                <a:sym typeface="Comfortaa"/>
              </a:rPr>
              <a:t>Kosketus</a:t>
            </a:r>
            <a:endParaRPr lang="fi-FI" sz="1200" b="1" i="0" u="none" strike="noStrike" cap="none" dirty="0">
              <a:solidFill>
                <a:schemeClr val="lt1"/>
              </a:solidFill>
              <a:latin typeface="Comfortaa"/>
              <a:ea typeface="Comfortaa"/>
              <a:cs typeface="Comfortaa"/>
              <a:sym typeface="Comfortaa"/>
            </a:endParaRPr>
          </a:p>
          <a:p>
            <a:pPr marL="241295" marR="0" lvl="0" indent="0" algn="l" rtl="0">
              <a:lnSpc>
                <a:spcPct val="100000"/>
              </a:lnSpc>
              <a:spcBef>
                <a:spcPts val="0"/>
              </a:spcBef>
              <a:spcAft>
                <a:spcPts val="0"/>
              </a:spcAft>
              <a:buClr>
                <a:schemeClr val="dk2"/>
              </a:buClr>
              <a:buSzPts val="1700"/>
              <a:buFont typeface="Arial"/>
              <a:buNone/>
            </a:pPr>
            <a:r>
              <a:rPr lang="fi-FI" sz="1200" b="0" i="0" u="none" strike="noStrike" cap="none" dirty="0">
                <a:solidFill>
                  <a:schemeClr val="lt1"/>
                </a:solidFill>
                <a:latin typeface="Comfortaa"/>
                <a:ea typeface="Comfortaa"/>
                <a:cs typeface="Comfortaa"/>
                <a:sym typeface="Comfortaa"/>
              </a:rPr>
              <a:t>Molempien osapuolten on tärkeää ymmärtää, ettei avusteisessa tarkkailussa tapahtuva kosketus ole eroottista koskettamista tai mielihyvän tuottamista.</a:t>
            </a:r>
            <a:endParaRPr lang="fi-FI" dirty="0"/>
          </a:p>
          <a:p>
            <a:pPr marL="241295" marR="0" lvl="0" indent="0" algn="l" rtl="0">
              <a:lnSpc>
                <a:spcPct val="100000"/>
              </a:lnSpc>
              <a:spcBef>
                <a:spcPts val="0"/>
              </a:spcBef>
              <a:spcAft>
                <a:spcPts val="0"/>
              </a:spcAft>
              <a:buClr>
                <a:schemeClr val="dk2"/>
              </a:buClr>
              <a:buSzPts val="1700"/>
              <a:buFont typeface="Arial"/>
              <a:buNone/>
            </a:pPr>
            <a:endParaRPr lang="fi-FI" sz="1200" b="0" i="0" u="none" strike="noStrike" cap="none" dirty="0">
              <a:solidFill>
                <a:schemeClr val="lt1"/>
              </a:solidFill>
              <a:latin typeface="Comfortaa"/>
              <a:ea typeface="Comfortaa"/>
              <a:cs typeface="Comfortaa"/>
              <a:sym typeface="Comfortaa"/>
            </a:endParaRPr>
          </a:p>
          <a:p>
            <a:pPr marL="241295" marR="0" lvl="0" indent="0" algn="l" rtl="0">
              <a:lnSpc>
                <a:spcPct val="100000"/>
              </a:lnSpc>
              <a:spcBef>
                <a:spcPts val="0"/>
              </a:spcBef>
              <a:spcAft>
                <a:spcPts val="0"/>
              </a:spcAft>
              <a:buClr>
                <a:schemeClr val="dk2"/>
              </a:buClr>
              <a:buSzPts val="1700"/>
              <a:buFont typeface="Arial"/>
              <a:buNone/>
            </a:pPr>
            <a:r>
              <a:rPr lang="fi-FI" sz="1200" b="0" i="0" u="none" strike="noStrike" cap="none" dirty="0">
                <a:solidFill>
                  <a:schemeClr val="lt1"/>
                </a:solidFill>
                <a:latin typeface="Comfortaa"/>
                <a:ea typeface="Comfortaa"/>
                <a:cs typeface="Comfortaa"/>
                <a:sym typeface="Comfortaa"/>
              </a:rPr>
              <a:t>Rintojen tunnustelussa kosketuksella on terveyttä edistävä merkitys</a:t>
            </a:r>
            <a:r>
              <a:rPr lang="fi-FI" sz="1600" b="0" i="0" u="none" strike="noStrike" cap="none" dirty="0">
                <a:solidFill>
                  <a:schemeClr val="lt1"/>
                </a:solidFill>
                <a:latin typeface="Comfortaa"/>
                <a:ea typeface="Comfortaa"/>
                <a:cs typeface="Comfortaa"/>
                <a:sym typeface="Comfortaa"/>
              </a:rPr>
              <a:t>.</a:t>
            </a:r>
          </a:p>
          <a:p>
            <a:pPr algn="l"/>
            <a:endParaRPr lang="fi-FI" dirty="0"/>
          </a:p>
        </p:txBody>
      </p:sp>
      <p:sp>
        <p:nvSpPr>
          <p:cNvPr id="4" name="Dian numeron paikkamerkki 3"/>
          <p:cNvSpPr>
            <a:spLocks noGrp="1"/>
          </p:cNvSpPr>
          <p:nvPr>
            <p:ph type="sldNum" sz="quarter" idx="5"/>
          </p:nvPr>
        </p:nvSpPr>
        <p:spPr/>
        <p:txBody>
          <a:bodyPr/>
          <a:lstStyle/>
          <a:p>
            <a:fld id="{871B2431-D351-4C6E-A3CF-9DFAC0E3E050}" type="slidenum">
              <a:rPr lang="cs-CZ" smtClean="0"/>
              <a:t>32</a:t>
            </a:fld>
            <a:endParaRPr lang="cs-CZ"/>
          </a:p>
        </p:txBody>
      </p:sp>
    </p:spTree>
    <p:extLst>
      <p:ext uri="{BB962C8B-B14F-4D97-AF65-F5344CB8AC3E}">
        <p14:creationId xmlns:p14="http://schemas.microsoft.com/office/powerpoint/2010/main" val="3135433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27.11.2024</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2B2B2B"/>
                </a:solidFill>
                <a:latin typeface="Comfortaa Bold"/>
              </a:rPr>
              <a:t>Yleisin</a:t>
            </a:r>
            <a:r>
              <a:rPr lang="en-US" sz="1200" dirty="0">
                <a:solidFill>
                  <a:srgbClr val="2B2B2B"/>
                </a:solidFill>
                <a:latin typeface="Comfortaa Bold"/>
              </a:rPr>
              <a:t> </a:t>
            </a:r>
            <a:r>
              <a:rPr lang="en-US" sz="1200" dirty="0" err="1">
                <a:solidFill>
                  <a:srgbClr val="2B2B2B"/>
                </a:solidFill>
                <a:latin typeface="Comfortaa Bold"/>
              </a:rPr>
              <a:t>rintasyöpätyyppi</a:t>
            </a:r>
            <a:r>
              <a:rPr lang="en-US" sz="1200" dirty="0">
                <a:solidFill>
                  <a:srgbClr val="2B2B2B"/>
                </a:solidFill>
                <a:latin typeface="Comfortaa Bold"/>
              </a:rPr>
              <a:t> on </a:t>
            </a:r>
            <a:r>
              <a:rPr lang="en-US" sz="1200" dirty="0" err="1">
                <a:solidFill>
                  <a:srgbClr val="2B2B2B"/>
                </a:solidFill>
                <a:latin typeface="Comfortaa Bold"/>
              </a:rPr>
              <a:t>tiehytperäinen</a:t>
            </a:r>
            <a:r>
              <a:rPr lang="en-US" sz="1200" dirty="0">
                <a:solidFill>
                  <a:srgbClr val="2B2B2B"/>
                </a:solidFill>
                <a:latin typeface="Comfortaa Bold"/>
              </a:rPr>
              <a:t> (</a:t>
            </a:r>
            <a:r>
              <a:rPr lang="en-US" sz="1200" dirty="0" err="1">
                <a:solidFill>
                  <a:srgbClr val="2B2B2B"/>
                </a:solidFill>
                <a:latin typeface="Comfortaa Bold"/>
              </a:rPr>
              <a:t>duktaalinen</a:t>
            </a:r>
            <a:r>
              <a:rPr lang="en-US" sz="1200" dirty="0">
                <a:solidFill>
                  <a:srgbClr val="2B2B2B"/>
                </a:solidFill>
                <a:latin typeface="Comfortaa Bold"/>
              </a:rPr>
              <a:t>, n. 70%), </a:t>
            </a:r>
            <a:r>
              <a:rPr lang="en-US" sz="1200" dirty="0" err="1">
                <a:solidFill>
                  <a:srgbClr val="2B2B2B"/>
                </a:solidFill>
                <a:latin typeface="Comfortaa Bold"/>
              </a:rPr>
              <a:t>toiseksi</a:t>
            </a:r>
            <a:r>
              <a:rPr lang="en-US" sz="1200" dirty="0">
                <a:solidFill>
                  <a:srgbClr val="2B2B2B"/>
                </a:solidFill>
                <a:latin typeface="Comfortaa Bold"/>
              </a:rPr>
              <a:t> </a:t>
            </a:r>
            <a:r>
              <a:rPr lang="en-US" sz="1200" dirty="0" err="1">
                <a:solidFill>
                  <a:srgbClr val="2B2B2B"/>
                </a:solidFill>
                <a:latin typeface="Comfortaa Bold"/>
              </a:rPr>
              <a:t>yleisin</a:t>
            </a:r>
            <a:r>
              <a:rPr lang="en-US" sz="1200" dirty="0">
                <a:solidFill>
                  <a:srgbClr val="2B2B2B"/>
                </a:solidFill>
                <a:latin typeface="Comfortaa Bold"/>
              </a:rPr>
              <a:t> </a:t>
            </a:r>
            <a:r>
              <a:rPr lang="en-US" sz="1200" dirty="0" err="1">
                <a:solidFill>
                  <a:srgbClr val="2B2B2B"/>
                </a:solidFill>
                <a:latin typeface="Comfortaa Bold"/>
              </a:rPr>
              <a:t>rauhasperäinen</a:t>
            </a:r>
            <a:r>
              <a:rPr lang="en-US" sz="1200" dirty="0">
                <a:solidFill>
                  <a:srgbClr val="2B2B2B"/>
                </a:solidFill>
                <a:latin typeface="Comfortaa Bold"/>
              </a:rPr>
              <a:t> (</a:t>
            </a:r>
            <a:r>
              <a:rPr lang="en-US" sz="1200" dirty="0" err="1">
                <a:solidFill>
                  <a:srgbClr val="2B2B2B"/>
                </a:solidFill>
                <a:latin typeface="Comfortaa Bold"/>
              </a:rPr>
              <a:t>lobulaarinen</a:t>
            </a:r>
            <a:r>
              <a:rPr lang="en-US" sz="1200" dirty="0">
                <a:solidFill>
                  <a:srgbClr val="2B2B2B"/>
                </a:solidFill>
                <a:latin typeface="Comfortaa Bold"/>
              </a:rPr>
              <a:t>, 10-15%).</a:t>
            </a:r>
          </a:p>
          <a:p>
            <a:pPr lvl="0"/>
            <a:r>
              <a:rPr lang="en-US" dirty="0" err="1"/>
              <a:t>Tiehytperäisen</a:t>
            </a:r>
            <a:r>
              <a:rPr lang="en-US" dirty="0"/>
              <a:t> ja </a:t>
            </a:r>
            <a:r>
              <a:rPr lang="en-US" dirty="0" err="1"/>
              <a:t>rauhasperäisen</a:t>
            </a:r>
            <a:r>
              <a:rPr lang="en-US" dirty="0"/>
              <a:t> </a:t>
            </a:r>
            <a:r>
              <a:rPr lang="en-US" dirty="0" err="1"/>
              <a:t>rintasyöpätyypin</a:t>
            </a:r>
            <a:r>
              <a:rPr lang="en-US" dirty="0"/>
              <a:t> </a:t>
            </a:r>
            <a:r>
              <a:rPr lang="en-US" dirty="0" err="1"/>
              <a:t>lisäksi</a:t>
            </a:r>
            <a:r>
              <a:rPr lang="en-US" dirty="0"/>
              <a:t> on </a:t>
            </a:r>
            <a:r>
              <a:rPr lang="en-US" dirty="0" err="1"/>
              <a:t>myös</a:t>
            </a:r>
            <a:r>
              <a:rPr lang="en-US" dirty="0"/>
              <a:t> </a:t>
            </a:r>
            <a:r>
              <a:rPr lang="en-US" dirty="0" err="1"/>
              <a:t>muita</a:t>
            </a:r>
            <a:r>
              <a:rPr lang="en-US" dirty="0"/>
              <a:t>, </a:t>
            </a:r>
            <a:r>
              <a:rPr lang="en-US" dirty="0" err="1"/>
              <a:t>harvinaisempia</a:t>
            </a:r>
            <a:r>
              <a:rPr lang="en-US" dirty="0"/>
              <a:t> </a:t>
            </a:r>
            <a:r>
              <a:rPr lang="en-US" dirty="0" err="1"/>
              <a:t>tyyppejä</a:t>
            </a:r>
            <a:r>
              <a:rPr lang="en-US" dirty="0"/>
              <a:t>.</a:t>
            </a:r>
          </a:p>
          <a:p>
            <a:pPr lvl="0"/>
            <a:endParaRPr lang="en-US" dirty="0"/>
          </a:p>
          <a:p>
            <a:pPr lvl="0"/>
            <a:r>
              <a:rPr lang="en-US" dirty="0" err="1"/>
              <a:t>Tulehduksellisessa</a:t>
            </a:r>
            <a:r>
              <a:rPr lang="en-US" dirty="0"/>
              <a:t> </a:t>
            </a:r>
            <a:r>
              <a:rPr lang="en-US" dirty="0" err="1"/>
              <a:t>eli</a:t>
            </a:r>
            <a:r>
              <a:rPr lang="en-US" dirty="0"/>
              <a:t> </a:t>
            </a:r>
            <a:r>
              <a:rPr lang="en-US" dirty="0" err="1"/>
              <a:t>inflammatorisessa</a:t>
            </a:r>
            <a:r>
              <a:rPr lang="en-US" dirty="0"/>
              <a:t> </a:t>
            </a:r>
            <a:r>
              <a:rPr lang="en-US" dirty="0" err="1"/>
              <a:t>rintasyövässä</a:t>
            </a:r>
            <a:r>
              <a:rPr lang="en-US" dirty="0"/>
              <a:t> on </a:t>
            </a:r>
            <a:r>
              <a:rPr lang="en-US" dirty="0" err="1"/>
              <a:t>rintarauhasen</a:t>
            </a:r>
            <a:r>
              <a:rPr lang="en-US" dirty="0"/>
              <a:t> </a:t>
            </a:r>
            <a:r>
              <a:rPr lang="en-US" dirty="0" err="1"/>
              <a:t>tulehdusoireiston</a:t>
            </a:r>
            <a:r>
              <a:rPr lang="en-US" dirty="0"/>
              <a:t> </a:t>
            </a:r>
            <a:r>
              <a:rPr lang="en-US" dirty="0" err="1"/>
              <a:t>kaltainen</a:t>
            </a:r>
            <a:r>
              <a:rPr lang="en-US" dirty="0"/>
              <a:t> </a:t>
            </a:r>
            <a:r>
              <a:rPr lang="en-US" dirty="0" err="1"/>
              <a:t>tila</a:t>
            </a:r>
            <a:r>
              <a:rPr lang="en-US" dirty="0"/>
              <a:t>. Se </a:t>
            </a:r>
            <a:r>
              <a:rPr lang="en-US" dirty="0" err="1"/>
              <a:t>voi</a:t>
            </a:r>
            <a:r>
              <a:rPr lang="en-US" dirty="0"/>
              <a:t> olla </a:t>
            </a:r>
            <a:r>
              <a:rPr lang="en-US" dirty="0" err="1"/>
              <a:t>tyypiltään</a:t>
            </a:r>
            <a:r>
              <a:rPr lang="en-US" dirty="0"/>
              <a:t> </a:t>
            </a:r>
            <a:r>
              <a:rPr lang="en-US" dirty="0" err="1"/>
              <a:t>tiehyt</a:t>
            </a:r>
            <a:r>
              <a:rPr lang="en-US" dirty="0"/>
              <a:t>- tai </a:t>
            </a:r>
            <a:r>
              <a:rPr lang="en-US" dirty="0" err="1"/>
              <a:t>rauhasperäinen</a:t>
            </a:r>
            <a:r>
              <a:rPr lang="en-US" dirty="0"/>
              <a:t>. </a:t>
            </a:r>
            <a:r>
              <a:rPr lang="en-US" dirty="0" err="1"/>
              <a:t>Kyseessä</a:t>
            </a:r>
            <a:r>
              <a:rPr lang="en-US" dirty="0"/>
              <a:t> on </a:t>
            </a:r>
            <a:r>
              <a:rPr lang="en-US" dirty="0" err="1"/>
              <a:t>kliininen</a:t>
            </a:r>
            <a:r>
              <a:rPr lang="en-US" dirty="0"/>
              <a:t> </a:t>
            </a:r>
            <a:r>
              <a:rPr lang="en-US" dirty="0" err="1"/>
              <a:t>diagnoosi</a:t>
            </a:r>
            <a:r>
              <a:rPr lang="en-US" dirty="0"/>
              <a:t>, </a:t>
            </a:r>
            <a:r>
              <a:rPr lang="en-US" dirty="0" err="1"/>
              <a:t>ei</a:t>
            </a:r>
            <a:r>
              <a:rPr lang="en-US" dirty="0"/>
              <a:t> </a:t>
            </a:r>
            <a:r>
              <a:rPr lang="en-US" dirty="0" err="1"/>
              <a:t>erillinen</a:t>
            </a:r>
            <a:r>
              <a:rPr lang="en-US" dirty="0"/>
              <a:t> </a:t>
            </a:r>
            <a:r>
              <a:rPr lang="en-US" dirty="0" err="1"/>
              <a:t>kudostyyppi</a:t>
            </a:r>
            <a:r>
              <a:rPr lang="en-US" dirty="0"/>
              <a:t>.</a:t>
            </a:r>
          </a:p>
          <a:p>
            <a:pPr lvl="0"/>
            <a:endParaRPr lang="en-US" dirty="0"/>
          </a:p>
          <a:p>
            <a:pPr lvl="0"/>
            <a:r>
              <a:rPr lang="en-US" dirty="0" err="1"/>
              <a:t>Rintasyövän</a:t>
            </a:r>
            <a:r>
              <a:rPr lang="en-US" dirty="0"/>
              <a:t> </a:t>
            </a:r>
            <a:r>
              <a:rPr lang="en-US" dirty="0" err="1"/>
              <a:t>biologisia</a:t>
            </a:r>
            <a:r>
              <a:rPr lang="en-US" dirty="0"/>
              <a:t> </a:t>
            </a:r>
            <a:r>
              <a:rPr lang="en-US" dirty="0" err="1"/>
              <a:t>alatyyppejä</a:t>
            </a:r>
            <a:r>
              <a:rPr lang="en-US" dirty="0"/>
              <a:t> </a:t>
            </a:r>
            <a:r>
              <a:rPr lang="en-US" dirty="0" err="1"/>
              <a:t>ovat</a:t>
            </a:r>
            <a:r>
              <a:rPr lang="en-US" dirty="0"/>
              <a:t>: </a:t>
            </a:r>
            <a:r>
              <a:rPr lang="en-US" dirty="0" err="1"/>
              <a:t>Hormonipositiivinen</a:t>
            </a:r>
            <a:r>
              <a:rPr lang="en-US" dirty="0"/>
              <a:t>, HER2-positiivinen ja </a:t>
            </a:r>
            <a:r>
              <a:rPr lang="en-US" dirty="0" err="1"/>
              <a:t>Triplanegatiivinen</a:t>
            </a:r>
            <a:r>
              <a:rPr lang="en-US" dirty="0"/>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5</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290763" y="512763"/>
            <a:ext cx="4562475" cy="2566987"/>
          </a:xfrm>
        </p:spPr>
      </p:sp>
      <p:sp>
        <p:nvSpPr>
          <p:cNvPr id="3" name="Huomautusten paikkamerkki 2"/>
          <p:cNvSpPr>
            <a:spLocks noGrp="1"/>
          </p:cNvSpPr>
          <p:nvPr>
            <p:ph type="body" idx="1"/>
          </p:nvPr>
        </p:nvSpPr>
        <p:spPr/>
        <p:txBody>
          <a:bodyPr/>
          <a:lstStyle/>
          <a:p>
            <a:r>
              <a:rPr lang="fi-FI" sz="1800" b="0" i="0" u="none" strike="noStrike" dirty="0">
                <a:solidFill>
                  <a:srgbClr val="000000"/>
                </a:solidFill>
                <a:effectLst/>
                <a:latin typeface="Calibri" panose="020F0502020204030204" pitchFamily="34" charset="0"/>
              </a:rPr>
              <a:t>Hoitomuodot valitaan rintasyövän tyypin, kasvaimen koon sekä mahdollisten etäpesäkkeiden mukaan.</a:t>
            </a:r>
          </a:p>
          <a:p>
            <a:endParaRPr lang="fi-FI" sz="1800" b="0" i="0" u="none" strike="noStrike" dirty="0">
              <a:solidFill>
                <a:srgbClr val="000000"/>
              </a:solidFill>
              <a:effectLst/>
              <a:latin typeface="Calibri" panose="020F0502020204030204" pitchFamily="34" charset="0"/>
            </a:endParaRPr>
          </a:p>
          <a:p>
            <a:r>
              <a:rPr lang="en-US" sz="3200" dirty="0" err="1">
                <a:solidFill>
                  <a:srgbClr val="7D067F"/>
                </a:solidFill>
                <a:latin typeface="Comfortaa Bold"/>
              </a:rPr>
              <a:t>Rintasyövän</a:t>
            </a:r>
            <a:r>
              <a:rPr lang="en-US" sz="3200" dirty="0">
                <a:solidFill>
                  <a:srgbClr val="7D067F"/>
                </a:solidFill>
                <a:latin typeface="Comfortaa Bold"/>
              </a:rPr>
              <a:t> </a:t>
            </a:r>
            <a:r>
              <a:rPr lang="en-US" sz="3200" dirty="0" err="1">
                <a:solidFill>
                  <a:srgbClr val="7D067F"/>
                </a:solidFill>
                <a:latin typeface="Comfortaa Bold"/>
              </a:rPr>
              <a:t>ennuste</a:t>
            </a:r>
            <a:r>
              <a:rPr lang="en-US" sz="3200" dirty="0">
                <a:solidFill>
                  <a:srgbClr val="7D067F"/>
                </a:solidFill>
                <a:latin typeface="Comfortaa Bold"/>
              </a:rPr>
              <a:t> on </a:t>
            </a:r>
            <a:r>
              <a:rPr lang="en-US" sz="3200" dirty="0" err="1">
                <a:solidFill>
                  <a:srgbClr val="7D067F"/>
                </a:solidFill>
                <a:latin typeface="Comfortaa Bold"/>
              </a:rPr>
              <a:t>koko</a:t>
            </a:r>
            <a:r>
              <a:rPr lang="en-US" sz="3200" dirty="0">
                <a:solidFill>
                  <a:srgbClr val="7D067F"/>
                </a:solidFill>
                <a:latin typeface="Comfortaa Bold"/>
              </a:rPr>
              <a:t> </a:t>
            </a:r>
            <a:r>
              <a:rPr lang="en-US" sz="3200" dirty="0" err="1">
                <a:solidFill>
                  <a:srgbClr val="7D067F"/>
                </a:solidFill>
                <a:latin typeface="Comfortaa Bold"/>
              </a:rPr>
              <a:t>ajan</a:t>
            </a:r>
            <a:r>
              <a:rPr lang="en-US" sz="3200" dirty="0">
                <a:solidFill>
                  <a:srgbClr val="7D067F"/>
                </a:solidFill>
                <a:latin typeface="Comfortaa Bold"/>
              </a:rPr>
              <a:t> </a:t>
            </a:r>
            <a:r>
              <a:rPr lang="en-US" sz="3200" dirty="0" err="1">
                <a:solidFill>
                  <a:srgbClr val="7D067F"/>
                </a:solidFill>
                <a:latin typeface="Comfortaa Bold"/>
              </a:rPr>
              <a:t>parantunut</a:t>
            </a:r>
            <a:r>
              <a:rPr lang="en-US" sz="3200" dirty="0">
                <a:solidFill>
                  <a:srgbClr val="7D067F"/>
                </a:solidFill>
                <a:latin typeface="Comfortaa Bold"/>
              </a:rPr>
              <a:t> </a:t>
            </a:r>
            <a:r>
              <a:rPr lang="en-US" sz="3200" dirty="0" err="1">
                <a:solidFill>
                  <a:srgbClr val="7D067F"/>
                </a:solidFill>
                <a:latin typeface="Comfortaa Bold"/>
              </a:rPr>
              <a:t>johtuen</a:t>
            </a:r>
            <a:r>
              <a:rPr lang="en-US" sz="3200" dirty="0">
                <a:solidFill>
                  <a:srgbClr val="7D067F"/>
                </a:solidFill>
                <a:latin typeface="Comfortaa Bold"/>
              </a:rPr>
              <a:t> </a:t>
            </a:r>
            <a:r>
              <a:rPr lang="en-US" sz="3200" dirty="0" err="1">
                <a:solidFill>
                  <a:srgbClr val="7D067F"/>
                </a:solidFill>
                <a:latin typeface="Comfortaa Bold"/>
              </a:rPr>
              <a:t>syövän</a:t>
            </a:r>
            <a:r>
              <a:rPr lang="en-US" sz="3200" dirty="0">
                <a:solidFill>
                  <a:srgbClr val="7D067F"/>
                </a:solidFill>
                <a:latin typeface="Comfortaa Bold"/>
              </a:rPr>
              <a:t> </a:t>
            </a:r>
            <a:r>
              <a:rPr lang="en-US" sz="3200" dirty="0" err="1">
                <a:solidFill>
                  <a:srgbClr val="7D067F"/>
                </a:solidFill>
                <a:latin typeface="Comfortaa Bold"/>
              </a:rPr>
              <a:t>varhaisemmasta</a:t>
            </a:r>
            <a:r>
              <a:rPr lang="en-US" sz="3200" dirty="0">
                <a:solidFill>
                  <a:srgbClr val="7D067F"/>
                </a:solidFill>
                <a:latin typeface="Comfortaa Bold"/>
              </a:rPr>
              <a:t> </a:t>
            </a:r>
            <a:r>
              <a:rPr lang="en-US" sz="3200" dirty="0" err="1">
                <a:solidFill>
                  <a:srgbClr val="7D067F"/>
                </a:solidFill>
                <a:latin typeface="Comfortaa Bold"/>
              </a:rPr>
              <a:t>toteamisesta</a:t>
            </a:r>
            <a:r>
              <a:rPr lang="en-US" sz="3200" dirty="0">
                <a:solidFill>
                  <a:srgbClr val="7D067F"/>
                </a:solidFill>
                <a:latin typeface="Comfortaa Bold"/>
              </a:rPr>
              <a:t> ja </a:t>
            </a:r>
            <a:r>
              <a:rPr lang="en-US" sz="3200" dirty="0" err="1">
                <a:solidFill>
                  <a:srgbClr val="7D067F"/>
                </a:solidFill>
                <a:latin typeface="Comfortaa Bold"/>
              </a:rPr>
              <a:t>hoitojen</a:t>
            </a:r>
            <a:r>
              <a:rPr lang="en-US" sz="3200" dirty="0">
                <a:solidFill>
                  <a:srgbClr val="7D067F"/>
                </a:solidFill>
                <a:latin typeface="Comfortaa Bold"/>
              </a:rPr>
              <a:t> </a:t>
            </a:r>
            <a:r>
              <a:rPr lang="en-US" sz="3200" dirty="0" err="1">
                <a:solidFill>
                  <a:srgbClr val="7D067F"/>
                </a:solidFill>
                <a:latin typeface="Comfortaa Bold"/>
              </a:rPr>
              <a:t>kehittymisestä</a:t>
            </a:r>
            <a:r>
              <a:rPr lang="en-US" sz="3200" dirty="0">
                <a:solidFill>
                  <a:srgbClr val="7D067F"/>
                </a:solidFill>
                <a:latin typeface="Comfortaa Bold"/>
              </a:rPr>
              <a:t>.</a:t>
            </a:r>
          </a:p>
          <a:p>
            <a:endParaRPr lang="fi-FI" dirty="0"/>
          </a:p>
        </p:txBody>
      </p:sp>
      <p:sp>
        <p:nvSpPr>
          <p:cNvPr id="4" name="Dian numeron paikkamerkki 3"/>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3004430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290763" y="512763"/>
            <a:ext cx="4562475" cy="2566987"/>
          </a:xfrm>
        </p:spPr>
      </p:sp>
      <p:sp>
        <p:nvSpPr>
          <p:cNvPr id="3" name="Huomautusten paikkamerkki 2"/>
          <p:cNvSpPr>
            <a:spLocks noGrp="1"/>
          </p:cNvSpPr>
          <p:nvPr>
            <p:ph type="body" idx="1"/>
          </p:nvPr>
        </p:nvSpPr>
        <p:spPr/>
        <p:txBody>
          <a:bodyPr/>
          <a:lstStyle/>
          <a:p>
            <a:r>
              <a:rPr lang="fi-FI" dirty="0"/>
              <a:t>Geeni- ja kromosomipoikkeavuudet: Esimerkiksi BRCA2, CHEK-2, </a:t>
            </a:r>
            <a:r>
              <a:rPr lang="fi-FI" dirty="0" err="1"/>
              <a:t>Klinefelterin</a:t>
            </a:r>
            <a:r>
              <a:rPr lang="fi-FI" dirty="0"/>
              <a:t> oireyhtymä (yksi tai useampi ylimääräinen x-kromosomi)</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Comfortaa Bold" panose="020F0803070200060003" pitchFamily="34" charset="0"/>
              </a:rPr>
              <a:t>Poikkeavan</a:t>
            </a:r>
            <a:r>
              <a:rPr lang="en-US" sz="1200" dirty="0">
                <a:latin typeface="Comfortaa Bold" panose="020F0803070200060003" pitchFamily="34" charset="0"/>
              </a:rPr>
              <a:t> </a:t>
            </a:r>
            <a:r>
              <a:rPr lang="en-US" sz="1200" dirty="0" err="1">
                <a:latin typeface="Comfortaa Bold" panose="020F0803070200060003" pitchFamily="34" charset="0"/>
              </a:rPr>
              <a:t>estrogeeni</a:t>
            </a:r>
            <a:r>
              <a:rPr lang="en-US" sz="1200" dirty="0">
                <a:latin typeface="Comfortaa Bold" panose="020F0803070200060003" pitchFamily="34" charset="0"/>
              </a:rPr>
              <a:t>-/</a:t>
            </a:r>
            <a:r>
              <a:rPr lang="en-US" sz="1200" dirty="0" err="1">
                <a:latin typeface="Comfortaa Bold" panose="020F0803070200060003" pitchFamily="34" charset="0"/>
              </a:rPr>
              <a:t>testosteronisuhteen</a:t>
            </a:r>
            <a:r>
              <a:rPr lang="en-US" sz="1200" dirty="0">
                <a:latin typeface="Comfortaa Bold" panose="020F0803070200060003" pitchFamily="34" charset="0"/>
              </a:rPr>
              <a:t> </a:t>
            </a:r>
            <a:r>
              <a:rPr lang="en-US" sz="1200" dirty="0" err="1">
                <a:latin typeface="Comfortaa Bold" panose="020F0803070200060003" pitchFamily="34" charset="0"/>
              </a:rPr>
              <a:t>taustalla</a:t>
            </a:r>
            <a:r>
              <a:rPr lang="en-US" sz="1200" dirty="0">
                <a:latin typeface="Comfortaa Bold" panose="020F0803070200060003" pitchFamily="34" charset="0"/>
              </a:rPr>
              <a:t> </a:t>
            </a:r>
            <a:r>
              <a:rPr lang="en-US" sz="1200" dirty="0" err="1">
                <a:latin typeface="Comfortaa Bold" panose="020F0803070200060003" pitchFamily="34" charset="0"/>
              </a:rPr>
              <a:t>voivat</a:t>
            </a:r>
            <a:r>
              <a:rPr lang="en-US" sz="1200" dirty="0">
                <a:latin typeface="Comfortaa Bold" panose="020F0803070200060003" pitchFamily="34" charset="0"/>
              </a:rPr>
              <a:t> olla </a:t>
            </a:r>
            <a:r>
              <a:rPr lang="en-US" sz="1200" dirty="0" err="1">
                <a:latin typeface="Comfortaa Bold" panose="020F0803070200060003" pitchFamily="34" charset="0"/>
              </a:rPr>
              <a:t>esimerkiksi</a:t>
            </a:r>
            <a:r>
              <a:rPr lang="en-US" sz="1200" dirty="0">
                <a:latin typeface="Comfortaa Bold" panose="020F0803070200060003" pitchFamily="34" charset="0"/>
              </a:rPr>
              <a:t> </a:t>
            </a:r>
            <a:r>
              <a:rPr lang="en-US" sz="1200" dirty="0" err="1">
                <a:latin typeface="Comfortaa Bold" panose="020F0803070200060003" pitchFamily="34" charset="0"/>
              </a:rPr>
              <a:t>ylipaino</a:t>
            </a:r>
            <a:r>
              <a:rPr lang="en-US" sz="1200" dirty="0">
                <a:latin typeface="Comfortaa Bold" panose="020F0803070200060003" pitchFamily="34" charset="0"/>
              </a:rPr>
              <a:t>, </a:t>
            </a:r>
            <a:r>
              <a:rPr lang="en-US" sz="1200" dirty="0" err="1">
                <a:latin typeface="Comfortaa Bold" panose="020F0803070200060003" pitchFamily="34" charset="0"/>
              </a:rPr>
              <a:t>runsas</a:t>
            </a:r>
            <a:r>
              <a:rPr lang="en-US" sz="1200" dirty="0">
                <a:latin typeface="Comfortaa Bold" panose="020F0803070200060003" pitchFamily="34" charset="0"/>
              </a:rPr>
              <a:t> </a:t>
            </a:r>
            <a:r>
              <a:rPr lang="en-US" sz="1200" dirty="0" err="1">
                <a:latin typeface="Comfortaa Bold" panose="020F0803070200060003" pitchFamily="34" charset="0"/>
              </a:rPr>
              <a:t>alkoholin</a:t>
            </a:r>
            <a:r>
              <a:rPr lang="en-US" sz="1200" dirty="0">
                <a:latin typeface="Comfortaa Bold" panose="020F0803070200060003" pitchFamily="34" charset="0"/>
              </a:rPr>
              <a:t> </a:t>
            </a:r>
            <a:r>
              <a:rPr lang="en-US" sz="1200" dirty="0" err="1">
                <a:latin typeface="Comfortaa Bold" panose="020F0803070200060003" pitchFamily="34" charset="0"/>
              </a:rPr>
              <a:t>käyttö</a:t>
            </a:r>
            <a:r>
              <a:rPr lang="en-US" sz="1200" dirty="0">
                <a:latin typeface="Comfortaa Bold" panose="020F0803070200060003" pitchFamily="34" charset="0"/>
              </a:rPr>
              <a:t>, </a:t>
            </a:r>
            <a:r>
              <a:rPr lang="en-US" sz="1200" dirty="0" err="1">
                <a:latin typeface="Comfortaa Bold" panose="020F0803070200060003" pitchFamily="34" charset="0"/>
              </a:rPr>
              <a:t>maksakirroosi</a:t>
            </a:r>
            <a:r>
              <a:rPr lang="en-US" sz="1200" dirty="0">
                <a:latin typeface="Comfortaa Bold" panose="020F0803070200060003" pitchFamily="34" charset="0"/>
              </a:rPr>
              <a:t> tai </a:t>
            </a:r>
            <a:r>
              <a:rPr lang="en-US" sz="1200" dirty="0" err="1">
                <a:latin typeface="Comfortaa Bold" panose="020F0803070200060003" pitchFamily="34" charset="0"/>
              </a:rPr>
              <a:t>eturauhassyövän</a:t>
            </a:r>
            <a:r>
              <a:rPr lang="en-US" sz="1200" dirty="0">
                <a:latin typeface="Comfortaa Bold" panose="020F0803070200060003" pitchFamily="34" charset="0"/>
              </a:rPr>
              <a:t> </a:t>
            </a:r>
            <a:r>
              <a:rPr lang="en-US" sz="1200" dirty="0" err="1">
                <a:latin typeface="Comfortaa Bold" panose="020F0803070200060003" pitchFamily="34" charset="0"/>
              </a:rPr>
              <a:t>estrogeenihoito</a:t>
            </a:r>
            <a:endParaRPr lang="en-US" sz="1200" dirty="0">
              <a:latin typeface="Comfortaa Bold" panose="020F08030702000600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omfortaa Bold" panose="020F08030702000600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Comfortaa Bold" panose="020F0803070200060003" pitchFamily="34" charset="0"/>
              </a:rPr>
              <a:t>Miesten</a:t>
            </a:r>
            <a:r>
              <a:rPr lang="en-US" sz="1200" dirty="0">
                <a:latin typeface="Comfortaa Bold" panose="020F0803070200060003" pitchFamily="34" charset="0"/>
              </a:rPr>
              <a:t> </a:t>
            </a:r>
            <a:r>
              <a:rPr lang="en-US" sz="1200" dirty="0" err="1">
                <a:latin typeface="Comfortaa Bold" panose="020F0803070200060003" pitchFamily="34" charset="0"/>
              </a:rPr>
              <a:t>keskimääräinen</a:t>
            </a:r>
            <a:r>
              <a:rPr lang="en-US" sz="1200" dirty="0">
                <a:latin typeface="Comfortaa Bold" panose="020F0803070200060003" pitchFamily="34" charset="0"/>
              </a:rPr>
              <a:t> </a:t>
            </a:r>
            <a:r>
              <a:rPr lang="en-US" sz="1200" dirty="0" err="1">
                <a:latin typeface="Comfortaa Bold" panose="020F0803070200060003" pitchFamily="34" charset="0"/>
              </a:rPr>
              <a:t>sairastumisikä</a:t>
            </a:r>
            <a:r>
              <a:rPr lang="en-US" sz="1200" dirty="0">
                <a:latin typeface="Comfortaa Bold" panose="020F0803070200060003" pitchFamily="34" charset="0"/>
              </a:rPr>
              <a:t> on 74 </a:t>
            </a:r>
            <a:r>
              <a:rPr lang="en-US" sz="1200" dirty="0" err="1">
                <a:latin typeface="Comfortaa Bold" panose="020F0803070200060003" pitchFamily="34" charset="0"/>
              </a:rPr>
              <a:t>vuotta</a:t>
            </a:r>
            <a:r>
              <a:rPr lang="en-US" sz="1200" dirty="0">
                <a:latin typeface="Comfortaa Bold" panose="020F0803070200060003" pitchFamily="34" charset="0"/>
              </a:rPr>
              <a:t>, </a:t>
            </a:r>
            <a:r>
              <a:rPr lang="en-US" sz="1200" dirty="0" err="1">
                <a:latin typeface="Comfortaa Bold" panose="020F0803070200060003" pitchFamily="34" charset="0"/>
              </a:rPr>
              <a:t>kun</a:t>
            </a:r>
            <a:r>
              <a:rPr lang="en-US" sz="1200" dirty="0">
                <a:latin typeface="Comfortaa Bold" panose="020F0803070200060003" pitchFamily="34" charset="0"/>
              </a:rPr>
              <a:t> se </a:t>
            </a:r>
            <a:r>
              <a:rPr lang="en-US" sz="1200" dirty="0" err="1">
                <a:latin typeface="Comfortaa Bold" panose="020F0803070200060003" pitchFamily="34" charset="0"/>
              </a:rPr>
              <a:t>naisilla</a:t>
            </a:r>
            <a:r>
              <a:rPr lang="en-US" sz="1200" dirty="0">
                <a:latin typeface="Comfortaa Bold" panose="020F0803070200060003" pitchFamily="34" charset="0"/>
              </a:rPr>
              <a:t> on 60 </a:t>
            </a:r>
            <a:r>
              <a:rPr lang="en-US" sz="1200" dirty="0" err="1">
                <a:latin typeface="Comfortaa Bold" panose="020F0803070200060003" pitchFamily="34" charset="0"/>
              </a:rPr>
              <a:t>vuotta</a:t>
            </a:r>
            <a:r>
              <a:rPr lang="en-US" sz="1200" dirty="0">
                <a:latin typeface="Comfortaa Bold" panose="020F08030702000600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br>
              <a:rPr lang="fi-FI" dirty="0"/>
            </a:br>
            <a:r>
              <a:rPr lang="en-US" sz="1200" dirty="0" err="1">
                <a:solidFill>
                  <a:srgbClr val="7D067F"/>
                </a:solidFill>
                <a:latin typeface="Comfortaa Bold Bold"/>
              </a:rPr>
              <a:t>Diagnoosi</a:t>
            </a:r>
            <a:r>
              <a:rPr lang="en-US" sz="1200" dirty="0">
                <a:solidFill>
                  <a:srgbClr val="7D067F"/>
                </a:solidFill>
                <a:latin typeface="Comfortaa Bold Bold"/>
              </a:rPr>
              <a:t> </a:t>
            </a:r>
            <a:r>
              <a:rPr lang="en-US" sz="1200" dirty="0" err="1">
                <a:solidFill>
                  <a:srgbClr val="7D067F"/>
                </a:solidFill>
                <a:latin typeface="Comfortaa Bold Bold"/>
              </a:rPr>
              <a:t>saattaa</a:t>
            </a:r>
            <a:r>
              <a:rPr lang="en-US" sz="1200" dirty="0">
                <a:solidFill>
                  <a:srgbClr val="7D067F"/>
                </a:solidFill>
                <a:latin typeface="Comfortaa Bold Bold"/>
              </a:rPr>
              <a:t> </a:t>
            </a:r>
            <a:r>
              <a:rPr lang="en-US" sz="1200" dirty="0" err="1">
                <a:solidFill>
                  <a:srgbClr val="7D067F"/>
                </a:solidFill>
                <a:latin typeface="Comfortaa Bold Bold"/>
              </a:rPr>
              <a:t>viivästyä</a:t>
            </a:r>
            <a:r>
              <a:rPr lang="en-US" sz="1200" dirty="0">
                <a:solidFill>
                  <a:srgbClr val="7D067F"/>
                </a:solidFill>
                <a:latin typeface="Comfortaa Bold Bold"/>
              </a:rPr>
              <a:t>, </a:t>
            </a:r>
            <a:r>
              <a:rPr lang="en-US" sz="1200" dirty="0" err="1">
                <a:solidFill>
                  <a:srgbClr val="7D067F"/>
                </a:solidFill>
                <a:latin typeface="Comfortaa Bold Bold"/>
              </a:rPr>
              <a:t>koska</a:t>
            </a:r>
            <a:r>
              <a:rPr lang="en-US" sz="1200" dirty="0">
                <a:solidFill>
                  <a:srgbClr val="7D067F"/>
                </a:solidFill>
                <a:latin typeface="Comfortaa Bold Bold"/>
              </a:rPr>
              <a:t> </a:t>
            </a:r>
            <a:r>
              <a:rPr lang="en-US" sz="1200" dirty="0" err="1">
                <a:solidFill>
                  <a:srgbClr val="7D067F"/>
                </a:solidFill>
                <a:latin typeface="Comfortaa Bold Bold"/>
              </a:rPr>
              <a:t>ei</a:t>
            </a:r>
            <a:r>
              <a:rPr lang="en-US" sz="1200" dirty="0">
                <a:solidFill>
                  <a:srgbClr val="7D067F"/>
                </a:solidFill>
                <a:latin typeface="Comfortaa Bold Bold"/>
              </a:rPr>
              <a:t> </a:t>
            </a:r>
            <a:r>
              <a:rPr lang="en-US" sz="1200" dirty="0" err="1">
                <a:solidFill>
                  <a:srgbClr val="7D067F"/>
                </a:solidFill>
                <a:latin typeface="Comfortaa Bold Bold"/>
              </a:rPr>
              <a:t>osata</a:t>
            </a:r>
            <a:r>
              <a:rPr lang="en-US" sz="1200" dirty="0">
                <a:solidFill>
                  <a:srgbClr val="7D067F"/>
                </a:solidFill>
                <a:latin typeface="Comfortaa Bold Bold"/>
              </a:rPr>
              <a:t> </a:t>
            </a:r>
            <a:r>
              <a:rPr lang="en-US" sz="1200" dirty="0" err="1">
                <a:solidFill>
                  <a:srgbClr val="7D067F"/>
                </a:solidFill>
                <a:latin typeface="Comfortaa Bold Bold"/>
              </a:rPr>
              <a:t>epäillä</a:t>
            </a:r>
            <a:r>
              <a:rPr lang="en-US" sz="1200" dirty="0">
                <a:solidFill>
                  <a:srgbClr val="7D067F"/>
                </a:solidFill>
                <a:latin typeface="Comfortaa Bold Bold"/>
              </a:rPr>
              <a:t>, </a:t>
            </a:r>
            <a:r>
              <a:rPr lang="fi-FI" sz="1200" dirty="0">
                <a:solidFill>
                  <a:srgbClr val="7D067F"/>
                </a:solidFill>
                <a:latin typeface="Comfortaa Bold Bold"/>
              </a:rPr>
              <a:t>e</a:t>
            </a:r>
            <a:r>
              <a:rPr lang="fi-FI" dirty="0"/>
              <a:t>i mies itse eikä terveysalan ammattilainen.</a:t>
            </a:r>
          </a:p>
          <a:p>
            <a:endParaRPr lang="fi-FI" dirty="0"/>
          </a:p>
        </p:txBody>
      </p:sp>
      <p:sp>
        <p:nvSpPr>
          <p:cNvPr id="4" name="Dian numeron paikkamerkki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1066650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290763" y="512763"/>
            <a:ext cx="4562475" cy="2566987"/>
          </a:xfrm>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solidFill>
                  <a:srgbClr val="7D067F"/>
                </a:solidFill>
                <a:latin typeface="Comfortaa Bold"/>
              </a:rPr>
              <a:t>Rintasyövän</a:t>
            </a:r>
            <a:r>
              <a:rPr lang="en-US" sz="1800" dirty="0">
                <a:solidFill>
                  <a:srgbClr val="7D067F"/>
                </a:solidFill>
                <a:latin typeface="Comfortaa Bold"/>
              </a:rPr>
              <a:t> </a:t>
            </a:r>
            <a:r>
              <a:rPr lang="en-US" sz="1800" dirty="0" err="1">
                <a:solidFill>
                  <a:srgbClr val="7D067F"/>
                </a:solidFill>
                <a:latin typeface="Comfortaa Bold"/>
              </a:rPr>
              <a:t>syntyyn</a:t>
            </a:r>
            <a:r>
              <a:rPr lang="en-US" sz="1800" dirty="0">
                <a:solidFill>
                  <a:srgbClr val="7D067F"/>
                </a:solidFill>
                <a:latin typeface="Comfortaa Bold"/>
              </a:rPr>
              <a:t> </a:t>
            </a:r>
            <a:r>
              <a:rPr lang="en-US" sz="1800" dirty="0" err="1">
                <a:solidFill>
                  <a:srgbClr val="7D067F"/>
                </a:solidFill>
                <a:latin typeface="Comfortaa Bold"/>
              </a:rPr>
              <a:t>voivat</a:t>
            </a:r>
            <a:r>
              <a:rPr lang="en-US" sz="1800" dirty="0">
                <a:solidFill>
                  <a:srgbClr val="7D067F"/>
                </a:solidFill>
                <a:latin typeface="Comfortaa Bold"/>
              </a:rPr>
              <a:t> </a:t>
            </a:r>
            <a:r>
              <a:rPr lang="en-US" sz="1800" dirty="0" err="1">
                <a:solidFill>
                  <a:srgbClr val="7D067F"/>
                </a:solidFill>
                <a:latin typeface="Comfortaa Bold"/>
              </a:rPr>
              <a:t>vaikuttaa</a:t>
            </a:r>
            <a:r>
              <a:rPr lang="en-US" sz="1800" dirty="0">
                <a:solidFill>
                  <a:srgbClr val="7D067F"/>
                </a:solidFill>
                <a:latin typeface="Comfortaa Bold"/>
              </a:rPr>
              <a:t> </a:t>
            </a:r>
            <a:r>
              <a:rPr lang="en-US" sz="1800" dirty="0" err="1">
                <a:solidFill>
                  <a:srgbClr val="7D067F"/>
                </a:solidFill>
                <a:latin typeface="Comfortaa Bold"/>
              </a:rPr>
              <a:t>joukko</a:t>
            </a:r>
            <a:r>
              <a:rPr lang="en-US" sz="1800" dirty="0">
                <a:solidFill>
                  <a:srgbClr val="7D067F"/>
                </a:solidFill>
                <a:latin typeface="Comfortaa Bold"/>
              </a:rPr>
              <a:t> </a:t>
            </a:r>
            <a:r>
              <a:rPr lang="en-US" sz="1800" dirty="0" err="1">
                <a:solidFill>
                  <a:srgbClr val="7D067F"/>
                </a:solidFill>
                <a:latin typeface="Comfortaa Bold"/>
              </a:rPr>
              <a:t>taustatekijöitä</a:t>
            </a:r>
            <a:r>
              <a:rPr lang="en-US" sz="1800" dirty="0">
                <a:solidFill>
                  <a:srgbClr val="7D067F"/>
                </a:solidFill>
                <a:latin typeface="Comfortaa Bold"/>
              </a:rPr>
              <a:t> ja </a:t>
            </a:r>
            <a:r>
              <a:rPr lang="en-US" sz="1800" dirty="0" err="1">
                <a:solidFill>
                  <a:srgbClr val="7D067F"/>
                </a:solidFill>
                <a:latin typeface="Comfortaa Bold"/>
              </a:rPr>
              <a:t>niiden</a:t>
            </a:r>
            <a:r>
              <a:rPr lang="en-US" sz="1800" dirty="0">
                <a:solidFill>
                  <a:srgbClr val="7D067F"/>
                </a:solidFill>
                <a:latin typeface="Comfortaa Bold"/>
              </a:rPr>
              <a:t> </a:t>
            </a:r>
            <a:r>
              <a:rPr lang="en-US" sz="1800" dirty="0" err="1">
                <a:solidFill>
                  <a:srgbClr val="7D067F"/>
                </a:solidFill>
                <a:latin typeface="Comfortaa Bold"/>
              </a:rPr>
              <a:t>yhteisvaikutus</a:t>
            </a:r>
            <a:r>
              <a:rPr lang="en-US" sz="1800" dirty="0">
                <a:solidFill>
                  <a:srgbClr val="7D067F"/>
                </a:solidFill>
                <a:latin typeface="Comfortaa Bold"/>
              </a:rPr>
              <a:t>. </a:t>
            </a:r>
            <a:r>
              <a:rPr lang="en-US" sz="1800" dirty="0" err="1">
                <a:solidFill>
                  <a:srgbClr val="7D067F"/>
                </a:solidFill>
                <a:latin typeface="Comfortaa Bold"/>
              </a:rPr>
              <a:t>Kaikkia</a:t>
            </a:r>
            <a:r>
              <a:rPr lang="en-US" sz="1800" dirty="0">
                <a:solidFill>
                  <a:srgbClr val="7D067F"/>
                </a:solidFill>
                <a:latin typeface="Comfortaa Bold"/>
              </a:rPr>
              <a:t> </a:t>
            </a:r>
            <a:r>
              <a:rPr lang="en-US" sz="1800" dirty="0" err="1">
                <a:solidFill>
                  <a:srgbClr val="7D067F"/>
                </a:solidFill>
                <a:latin typeface="Comfortaa Bold"/>
              </a:rPr>
              <a:t>rintasyövän</a:t>
            </a:r>
            <a:r>
              <a:rPr lang="en-US" sz="1800" dirty="0">
                <a:solidFill>
                  <a:srgbClr val="7D067F"/>
                </a:solidFill>
                <a:latin typeface="Comfortaa Bold"/>
              </a:rPr>
              <a:t> </a:t>
            </a:r>
            <a:r>
              <a:rPr lang="en-US" sz="1800" dirty="0" err="1">
                <a:solidFill>
                  <a:srgbClr val="7D067F"/>
                </a:solidFill>
                <a:latin typeface="Comfortaa Bold"/>
              </a:rPr>
              <a:t>aiheuttajia</a:t>
            </a:r>
            <a:r>
              <a:rPr lang="en-US" sz="1800" dirty="0">
                <a:solidFill>
                  <a:srgbClr val="7D067F"/>
                </a:solidFill>
                <a:latin typeface="Comfortaa Bold"/>
              </a:rPr>
              <a:t> </a:t>
            </a:r>
            <a:r>
              <a:rPr lang="en-US" sz="1800" dirty="0" err="1">
                <a:solidFill>
                  <a:srgbClr val="7D067F"/>
                </a:solidFill>
                <a:latin typeface="Comfortaa Bold"/>
              </a:rPr>
              <a:t>ei</a:t>
            </a:r>
            <a:r>
              <a:rPr lang="en-US" sz="1800" dirty="0">
                <a:solidFill>
                  <a:srgbClr val="7D067F"/>
                </a:solidFill>
                <a:latin typeface="Comfortaa Bold"/>
              </a:rPr>
              <a:t> </a:t>
            </a:r>
            <a:r>
              <a:rPr lang="en-US" sz="1800" dirty="0" err="1">
                <a:solidFill>
                  <a:srgbClr val="7D067F"/>
                </a:solidFill>
                <a:latin typeface="Comfortaa Bold"/>
              </a:rPr>
              <a:t>tunneta</a:t>
            </a:r>
            <a:r>
              <a:rPr lang="en-US" sz="1800" dirty="0">
                <a:solidFill>
                  <a:srgbClr val="7D067F"/>
                </a:solidFill>
                <a:latin typeface="Comfortaa Bold"/>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7D067F"/>
              </a:solidFill>
              <a:latin typeface="Comfortaa Bol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solidFill>
                  <a:srgbClr val="7D067F"/>
                </a:solidFill>
                <a:latin typeface="Comfortaa Bold"/>
              </a:rPr>
              <a:t>Yli</a:t>
            </a:r>
            <a:r>
              <a:rPr lang="en-US" sz="1800" dirty="0">
                <a:solidFill>
                  <a:srgbClr val="7D067F"/>
                </a:solidFill>
                <a:latin typeface="Comfortaa Bold"/>
              </a:rPr>
              <a:t> 30 </a:t>
            </a:r>
            <a:r>
              <a:rPr lang="en-US" sz="1800" dirty="0" err="1">
                <a:solidFill>
                  <a:srgbClr val="7D067F"/>
                </a:solidFill>
                <a:latin typeface="Comfortaa Bold"/>
              </a:rPr>
              <a:t>prosentilla</a:t>
            </a:r>
            <a:r>
              <a:rPr lang="en-US" sz="1800" dirty="0">
                <a:solidFill>
                  <a:srgbClr val="7D067F"/>
                </a:solidFill>
                <a:latin typeface="Comfortaa Bold"/>
              </a:rPr>
              <a:t> </a:t>
            </a:r>
            <a:r>
              <a:rPr lang="en-US" sz="1800" dirty="0" err="1">
                <a:solidFill>
                  <a:srgbClr val="7D067F"/>
                </a:solidFill>
                <a:latin typeface="Comfortaa Bold"/>
              </a:rPr>
              <a:t>sairastuneista</a:t>
            </a:r>
            <a:r>
              <a:rPr lang="en-US" sz="1800" dirty="0">
                <a:solidFill>
                  <a:srgbClr val="7D067F"/>
                </a:solidFill>
                <a:latin typeface="Comfortaa Bold"/>
              </a:rPr>
              <a:t> </a:t>
            </a:r>
            <a:r>
              <a:rPr lang="en-US" sz="1800" dirty="0" err="1">
                <a:solidFill>
                  <a:srgbClr val="7D067F"/>
                </a:solidFill>
                <a:latin typeface="Comfortaa Bold"/>
              </a:rPr>
              <a:t>ei</a:t>
            </a:r>
            <a:r>
              <a:rPr lang="en-US" sz="1800" dirty="0">
                <a:solidFill>
                  <a:srgbClr val="7D067F"/>
                </a:solidFill>
                <a:latin typeface="Comfortaa Bold"/>
              </a:rPr>
              <a:t> ole </a:t>
            </a:r>
            <a:r>
              <a:rPr lang="en-US" sz="1800" dirty="0" err="1">
                <a:solidFill>
                  <a:srgbClr val="7D067F"/>
                </a:solidFill>
                <a:latin typeface="Comfortaa Bold"/>
              </a:rPr>
              <a:t>yhtäkään</a:t>
            </a:r>
            <a:r>
              <a:rPr lang="en-US" sz="1800" dirty="0">
                <a:solidFill>
                  <a:srgbClr val="7D067F"/>
                </a:solidFill>
                <a:latin typeface="Comfortaa Bold"/>
              </a:rPr>
              <a:t> </a:t>
            </a:r>
            <a:r>
              <a:rPr lang="en-US" sz="1800" dirty="0" err="1">
                <a:solidFill>
                  <a:srgbClr val="7D067F"/>
                </a:solidFill>
                <a:latin typeface="Comfortaa Bold"/>
              </a:rPr>
              <a:t>edellä</a:t>
            </a:r>
            <a:r>
              <a:rPr lang="en-US" sz="1800" dirty="0">
                <a:solidFill>
                  <a:srgbClr val="7D067F"/>
                </a:solidFill>
                <a:latin typeface="Comfortaa Bold"/>
              </a:rPr>
              <a:t> </a:t>
            </a:r>
            <a:r>
              <a:rPr lang="en-US" sz="1800" dirty="0" err="1">
                <a:solidFill>
                  <a:srgbClr val="7D067F"/>
                </a:solidFill>
                <a:latin typeface="Comfortaa Bold"/>
              </a:rPr>
              <a:t>mainituista</a:t>
            </a:r>
            <a:r>
              <a:rPr lang="en-US" sz="1800" dirty="0">
                <a:solidFill>
                  <a:srgbClr val="7D067F"/>
                </a:solidFill>
                <a:latin typeface="Comfortaa Bold"/>
              </a:rPr>
              <a:t> </a:t>
            </a:r>
            <a:r>
              <a:rPr lang="en-US" sz="1800" dirty="0" err="1">
                <a:solidFill>
                  <a:srgbClr val="7D067F"/>
                </a:solidFill>
                <a:latin typeface="Comfortaa Bold"/>
              </a:rPr>
              <a:t>riskitekijöistä</a:t>
            </a:r>
            <a:r>
              <a:rPr lang="en-US" sz="1800" dirty="0">
                <a:solidFill>
                  <a:srgbClr val="7D067F"/>
                </a:solidFill>
                <a:latin typeface="Comfortaa Bold"/>
              </a:rPr>
              <a:t>-&gt; </a:t>
            </a:r>
            <a:r>
              <a:rPr lang="en-US" sz="1800" dirty="0" err="1">
                <a:solidFill>
                  <a:srgbClr val="7D067F"/>
                </a:solidFill>
                <a:latin typeface="Comfortaa Bold"/>
              </a:rPr>
              <a:t>toisaalta</a:t>
            </a:r>
            <a:r>
              <a:rPr lang="en-US" sz="1800" dirty="0">
                <a:solidFill>
                  <a:srgbClr val="7D067F"/>
                </a:solidFill>
                <a:latin typeface="Comfortaa Bold"/>
              </a:rPr>
              <a:t> </a:t>
            </a:r>
            <a:r>
              <a:rPr lang="en-US" sz="1800" dirty="0" err="1">
                <a:solidFill>
                  <a:srgbClr val="7D067F"/>
                </a:solidFill>
                <a:latin typeface="Comfortaa Bold"/>
              </a:rPr>
              <a:t>kaikki</a:t>
            </a:r>
            <a:r>
              <a:rPr lang="en-US" sz="1800" dirty="0">
                <a:solidFill>
                  <a:srgbClr val="7D067F"/>
                </a:solidFill>
                <a:latin typeface="Comfortaa Bold"/>
              </a:rPr>
              <a:t> </a:t>
            </a:r>
            <a:r>
              <a:rPr lang="en-US" sz="1800" dirty="0" err="1">
                <a:solidFill>
                  <a:srgbClr val="7D067F"/>
                </a:solidFill>
                <a:latin typeface="Comfortaa Bold"/>
              </a:rPr>
              <a:t>eivät</a:t>
            </a:r>
            <a:r>
              <a:rPr lang="en-US" sz="1800" dirty="0">
                <a:solidFill>
                  <a:srgbClr val="7D067F"/>
                </a:solidFill>
                <a:latin typeface="Comfortaa Bold"/>
              </a:rPr>
              <a:t> </a:t>
            </a:r>
            <a:r>
              <a:rPr lang="en-US" sz="1800" dirty="0" err="1">
                <a:solidFill>
                  <a:srgbClr val="7D067F"/>
                </a:solidFill>
                <a:latin typeface="Comfortaa Bold"/>
              </a:rPr>
              <a:t>sairastu</a:t>
            </a:r>
            <a:r>
              <a:rPr lang="en-US" sz="1800" dirty="0">
                <a:solidFill>
                  <a:srgbClr val="7D067F"/>
                </a:solidFill>
                <a:latin typeface="Comfortaa Bold"/>
              </a:rPr>
              <a:t>, </a:t>
            </a:r>
            <a:r>
              <a:rPr lang="en-US" sz="1800" dirty="0" err="1">
                <a:solidFill>
                  <a:srgbClr val="7D067F"/>
                </a:solidFill>
                <a:latin typeface="Comfortaa Bold"/>
              </a:rPr>
              <a:t>vaikka</a:t>
            </a:r>
            <a:r>
              <a:rPr lang="en-US" sz="1800" dirty="0">
                <a:solidFill>
                  <a:srgbClr val="7D067F"/>
                </a:solidFill>
                <a:latin typeface="Comfortaa Bold"/>
              </a:rPr>
              <a:t> </a:t>
            </a:r>
            <a:r>
              <a:rPr lang="en-US" sz="1800" dirty="0" err="1">
                <a:solidFill>
                  <a:srgbClr val="7D067F"/>
                </a:solidFill>
                <a:latin typeface="Comfortaa Bold"/>
              </a:rPr>
              <a:t>riskitekijöitä</a:t>
            </a:r>
            <a:r>
              <a:rPr lang="en-US" sz="1800" dirty="0">
                <a:solidFill>
                  <a:srgbClr val="7D067F"/>
                </a:solidFill>
                <a:latin typeface="Comfortaa Bold"/>
              </a:rPr>
              <a:t> </a:t>
            </a:r>
            <a:r>
              <a:rPr lang="en-US" sz="1800" dirty="0" err="1">
                <a:solidFill>
                  <a:srgbClr val="7D067F"/>
                </a:solidFill>
                <a:latin typeface="Comfortaa Bold"/>
              </a:rPr>
              <a:t>olisi</a:t>
            </a:r>
            <a:r>
              <a:rPr lang="en-US" sz="1800" dirty="0">
                <a:solidFill>
                  <a:srgbClr val="7D067F"/>
                </a:solidFill>
                <a:latin typeface="Comfortaa Bold"/>
              </a:rPr>
              <a:t> </a:t>
            </a:r>
            <a:r>
              <a:rPr lang="en-US" sz="1800" dirty="0" err="1">
                <a:solidFill>
                  <a:srgbClr val="7D067F"/>
                </a:solidFill>
                <a:latin typeface="Comfortaa Bold"/>
              </a:rPr>
              <a:t>useita</a:t>
            </a:r>
            <a:r>
              <a:rPr lang="en-US" sz="1800" dirty="0">
                <a:solidFill>
                  <a:srgbClr val="7D067F"/>
                </a:solidFill>
                <a:latin typeface="Comfortaa Bold"/>
              </a:rPr>
              <a:t>.</a:t>
            </a:r>
            <a:br>
              <a:rPr lang="fi-FI" b="0" dirty="0">
                <a:effectLst/>
              </a:rPr>
            </a:br>
            <a:endParaRPr lang="fi-FI" dirty="0"/>
          </a:p>
        </p:txBody>
      </p:sp>
      <p:sp>
        <p:nvSpPr>
          <p:cNvPr id="4" name="Dian numeron paikkamerkki 3"/>
          <p:cNvSpPr>
            <a:spLocks noGrp="1"/>
          </p:cNvSpPr>
          <p:nvPr>
            <p:ph type="sldNum" sz="quarter" idx="5"/>
          </p:nvPr>
        </p:nvSpPr>
        <p:spPr/>
        <p:txBody>
          <a:bodyPr/>
          <a:lstStyle/>
          <a:p>
            <a:fld id="{871B2431-D351-4C6E-A3CF-9DFAC0E3E050}" type="slidenum">
              <a:rPr lang="cs-CZ" smtClean="0"/>
              <a:t>9</a:t>
            </a:fld>
            <a:endParaRPr lang="cs-CZ"/>
          </a:p>
        </p:txBody>
      </p:sp>
    </p:spTree>
    <p:extLst>
      <p:ext uri="{BB962C8B-B14F-4D97-AF65-F5344CB8AC3E}">
        <p14:creationId xmlns:p14="http://schemas.microsoft.com/office/powerpoint/2010/main" val="1242111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290763" y="512763"/>
            <a:ext cx="4562475" cy="2566987"/>
          </a:xfrm>
        </p:spPr>
      </p:sp>
      <p:sp>
        <p:nvSpPr>
          <p:cNvPr id="3" name="Huomautusten paikkamerkki 2"/>
          <p:cNvSpPr>
            <a:spLocks noGrp="1"/>
          </p:cNvSpPr>
          <p:nvPr>
            <p:ph type="body" idx="1"/>
          </p:nvPr>
        </p:nvSpPr>
        <p:spPr/>
        <p:txBody>
          <a:bodyPr/>
          <a:lstStyle/>
          <a:p>
            <a:pPr rtl="0">
              <a:spcBef>
                <a:spcPts val="0"/>
              </a:spcBef>
              <a:spcAft>
                <a:spcPts val="0"/>
              </a:spcAft>
            </a:pPr>
            <a:r>
              <a:rPr lang="fi-FI" b="0" dirty="0">
                <a:effectLst/>
              </a:rPr>
              <a:t>Keski-ikä taudin toteamishetkellä Suomessa noin 60 vuotta. </a:t>
            </a:r>
          </a:p>
          <a:p>
            <a:pPr rtl="0">
              <a:spcBef>
                <a:spcPts val="0"/>
              </a:spcBef>
              <a:spcAft>
                <a:spcPts val="0"/>
              </a:spcAft>
            </a:pPr>
            <a:r>
              <a:rPr lang="fi-FI" b="0" dirty="0">
                <a:effectLst/>
              </a:rPr>
              <a:t>Yli 60 -vuotiailta naisilta löydetään yli 60%, 50-59 -vuotiailta yli 20% ja 25-49 -vuotiailta yli 10% rintasyövistä.</a:t>
            </a:r>
          </a:p>
          <a:p>
            <a:pPr rtl="0">
              <a:spcBef>
                <a:spcPts val="0"/>
              </a:spcBef>
              <a:spcAft>
                <a:spcPts val="0"/>
              </a:spcAft>
            </a:pPr>
            <a:br>
              <a:rPr lang="fi-FI" b="0" dirty="0">
                <a:effectLst/>
              </a:rPr>
            </a:br>
            <a:r>
              <a:rPr lang="fi-FI" sz="1800" b="0" i="0" u="none" strike="noStrike" dirty="0">
                <a:solidFill>
                  <a:srgbClr val="000000"/>
                </a:solidFill>
                <a:effectLst/>
                <a:latin typeface="Calibri" panose="020F0502020204030204" pitchFamily="34" charset="0"/>
              </a:rPr>
              <a:t> </a:t>
            </a:r>
            <a:endParaRPr lang="fi-FI" b="0" dirty="0">
              <a:effectLst/>
            </a:endParaRPr>
          </a:p>
          <a:p>
            <a:br>
              <a:rPr lang="fi-FI" dirty="0"/>
            </a:br>
            <a:endParaRPr lang="fi-FI" dirty="0"/>
          </a:p>
        </p:txBody>
      </p:sp>
      <p:sp>
        <p:nvSpPr>
          <p:cNvPr id="4" name="Dian numeron paikkamerkki 3"/>
          <p:cNvSpPr>
            <a:spLocks noGrp="1"/>
          </p:cNvSpPr>
          <p:nvPr>
            <p:ph type="sldNum" sz="quarter" idx="5"/>
          </p:nvPr>
        </p:nvSpPr>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2774226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290763" y="512763"/>
            <a:ext cx="4562475" cy="2566987"/>
          </a:xfrm>
        </p:spPr>
      </p:sp>
      <p:sp>
        <p:nvSpPr>
          <p:cNvPr id="3" name="Huomautusten paikkamerkki 2"/>
          <p:cNvSpPr>
            <a:spLocks noGrp="1"/>
          </p:cNvSpPr>
          <p:nvPr>
            <p:ph type="body" idx="1"/>
          </p:nvPr>
        </p:nvSpPr>
        <p:spPr/>
        <p:txBody>
          <a:bodyPr/>
          <a:lstStyle/>
          <a:p>
            <a:pPr rtl="0">
              <a:spcBef>
                <a:spcPts val="0"/>
              </a:spcBef>
              <a:spcAft>
                <a:spcPts val="0"/>
              </a:spcAft>
            </a:pPr>
            <a:r>
              <a:rPr lang="fi-FI" sz="1800" b="0" i="0" u="none" strike="noStrike" dirty="0">
                <a:solidFill>
                  <a:srgbClr val="000000"/>
                </a:solidFill>
                <a:effectLst/>
                <a:latin typeface="Calibri" panose="020F0502020204030204" pitchFamily="34" charset="0"/>
              </a:rPr>
              <a:t>Lisätietoa:</a:t>
            </a:r>
            <a:endParaRPr lang="fi-FI" b="0" dirty="0">
              <a:effectLst/>
            </a:endParaRPr>
          </a:p>
          <a:p>
            <a:pPr rtl="0">
              <a:spcBef>
                <a:spcPts val="0"/>
              </a:spcBef>
              <a:spcAft>
                <a:spcPts val="0"/>
              </a:spcAft>
            </a:pPr>
            <a:r>
              <a:rPr lang="fi-FI" sz="1800" b="0" i="0" u="none" strike="noStrike" dirty="0">
                <a:solidFill>
                  <a:srgbClr val="4472C4"/>
                </a:solidFill>
                <a:effectLst/>
                <a:latin typeface="Calibri" panose="020F0502020204030204" pitchFamily="34" charset="0"/>
              </a:rPr>
              <a:t>Mikäli todetaan perinnöllinen, rintasyövälle altistava geenimuutos, säännölliset tutkimukset aloitetaan 25-35-vuotiaana tai 5 vuotta aikaisemmin kuin suvun nuorin rintasyöpään sairastunut.</a:t>
            </a:r>
          </a:p>
          <a:p>
            <a:pPr rtl="0">
              <a:spcBef>
                <a:spcPts val="0"/>
              </a:spcBef>
              <a:spcAft>
                <a:spcPts val="0"/>
              </a:spcAft>
            </a:pPr>
            <a:endParaRPr lang="fi-FI" sz="1800" b="0" i="0" u="none" strike="noStrike" dirty="0">
              <a:solidFill>
                <a:srgbClr val="4472C4"/>
              </a:solidFill>
              <a:effectLst/>
              <a:latin typeface="Calibri" panose="020F0502020204030204" pitchFamily="34" charset="0"/>
            </a:endParaRPr>
          </a:p>
          <a:p>
            <a:pPr rtl="0">
              <a:spcBef>
                <a:spcPts val="0"/>
              </a:spcBef>
              <a:spcAft>
                <a:spcPts val="0"/>
              </a:spcAft>
            </a:pPr>
            <a:r>
              <a:rPr lang="fi-FI" sz="1800" b="0" i="0" u="none" strike="noStrike" dirty="0">
                <a:solidFill>
                  <a:srgbClr val="4472C4"/>
                </a:solidFill>
                <a:effectLst/>
                <a:latin typeface="Calibri" panose="020F0502020204030204" pitchFamily="34" charset="0"/>
              </a:rPr>
              <a:t>Esimerkiksi jos suvun nuorin rintasyöpään sairastunut on sairastunut 35-vuotiaana, niin tutkimukset aloitetaan 30-vuotiaana. </a:t>
            </a:r>
            <a:endParaRPr lang="fi-FI" b="0" dirty="0">
              <a:effectLst/>
            </a:endParaRPr>
          </a:p>
          <a:p>
            <a:pPr rtl="0">
              <a:spcBef>
                <a:spcPts val="0"/>
              </a:spcBef>
              <a:spcAft>
                <a:spcPts val="0"/>
              </a:spcAft>
            </a:pPr>
            <a:br>
              <a:rPr lang="fi-FI" b="0" dirty="0">
                <a:effectLst/>
              </a:rPr>
            </a:br>
            <a:br>
              <a:rPr lang="fi-FI" b="0" dirty="0">
                <a:effectLst/>
              </a:rPr>
            </a:br>
            <a:r>
              <a:rPr lang="fi-FI" sz="1800" b="0" i="0" u="none" strike="noStrike" dirty="0">
                <a:solidFill>
                  <a:srgbClr val="000000"/>
                </a:solidFill>
                <a:effectLst/>
                <a:latin typeface="Calibri" panose="020F0502020204030204" pitchFamily="34" charset="0"/>
              </a:rPr>
              <a:t> </a:t>
            </a:r>
            <a:endParaRPr lang="fi-FI" b="0" dirty="0">
              <a:effectLst/>
            </a:endParaRPr>
          </a:p>
          <a:p>
            <a:br>
              <a:rPr lang="fi-FI" dirty="0"/>
            </a:br>
            <a:endParaRPr lang="fi-FI" dirty="0"/>
          </a:p>
        </p:txBody>
      </p:sp>
      <p:sp>
        <p:nvSpPr>
          <p:cNvPr id="4" name="Dian numeron paikkamerkki 3"/>
          <p:cNvSpPr>
            <a:spLocks noGrp="1"/>
          </p:cNvSpPr>
          <p:nvPr>
            <p:ph type="sldNum" sz="quarter" idx="5"/>
          </p:nvPr>
        </p:nvSpPr>
        <p:spPr/>
        <p:txBody>
          <a:bodyPr/>
          <a:lstStyle/>
          <a:p>
            <a:fld id="{871B2431-D351-4C6E-A3CF-9DFAC0E3E050}" type="slidenum">
              <a:rPr lang="cs-CZ" smtClean="0"/>
              <a:t>11</a:t>
            </a:fld>
            <a:endParaRPr lang="cs-CZ"/>
          </a:p>
        </p:txBody>
      </p:sp>
    </p:spTree>
    <p:extLst>
      <p:ext uri="{BB962C8B-B14F-4D97-AF65-F5344CB8AC3E}">
        <p14:creationId xmlns:p14="http://schemas.microsoft.com/office/powerpoint/2010/main" val="3048363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290763" y="512763"/>
            <a:ext cx="4562475" cy="2566987"/>
          </a:xfrm>
        </p:spPr>
      </p:sp>
      <p:sp>
        <p:nvSpPr>
          <p:cNvPr id="3" name="Huomautusten paikkamerkki 2"/>
          <p:cNvSpPr>
            <a:spLocks noGrp="1"/>
          </p:cNvSpPr>
          <p:nvPr>
            <p:ph type="body" idx="1"/>
          </p:nvPr>
        </p:nvSpPr>
        <p:spPr/>
        <p:txBody>
          <a:bodyPr/>
          <a:lstStyle/>
          <a:p>
            <a:pPr rtl="0">
              <a:spcBef>
                <a:spcPts val="0"/>
              </a:spcBef>
              <a:spcAft>
                <a:spcPts val="0"/>
              </a:spcAft>
            </a:pPr>
            <a:r>
              <a:rPr lang="fi-FI" sz="1200" b="0" i="0" u="none" strike="noStrike" dirty="0">
                <a:solidFill>
                  <a:srgbClr val="1F4E79"/>
                </a:solidFill>
                <a:effectLst/>
                <a:latin typeface="Calibri" panose="020F0502020204030204" pitchFamily="34" charset="0"/>
              </a:rPr>
              <a:t>* Tietynlainen = bilateraalinen eli </a:t>
            </a:r>
            <a:r>
              <a:rPr lang="fi-FI" b="0" i="0" dirty="0">
                <a:solidFill>
                  <a:srgbClr val="134F5C"/>
                </a:solidFill>
                <a:effectLst/>
                <a:latin typeface="garamond" panose="02020404030301010803" pitchFamily="18" charset="0"/>
              </a:rPr>
              <a:t>molemminpuolinen rintasyöpä alle 50-vuotiaalla, kolmoisnegatiivinen tai </a:t>
            </a:r>
            <a:r>
              <a:rPr lang="fi-FI" b="0" i="0" dirty="0" err="1">
                <a:solidFill>
                  <a:srgbClr val="134F5C"/>
                </a:solidFill>
                <a:effectLst/>
                <a:latin typeface="garamond" panose="02020404030301010803" pitchFamily="18" charset="0"/>
              </a:rPr>
              <a:t>medullaarinen</a:t>
            </a:r>
            <a:r>
              <a:rPr lang="fi-FI" b="0" i="0" dirty="0">
                <a:solidFill>
                  <a:srgbClr val="134F5C"/>
                </a:solidFill>
                <a:effectLst/>
                <a:latin typeface="garamond" panose="02020404030301010803" pitchFamily="18" charset="0"/>
              </a:rPr>
              <a:t> rintasyöpä alle 60-vuotiaalla</a:t>
            </a:r>
            <a:endParaRPr lang="fi-FI" sz="1200" b="0" i="0" u="none" strike="noStrike" dirty="0">
              <a:solidFill>
                <a:srgbClr val="1F4E79"/>
              </a:solidFill>
              <a:effectLst/>
              <a:latin typeface="Calibri" panose="020F0502020204030204" pitchFamily="34" charset="0"/>
            </a:endParaRPr>
          </a:p>
          <a:p>
            <a:pPr rtl="0">
              <a:spcBef>
                <a:spcPts val="0"/>
              </a:spcBef>
              <a:spcAft>
                <a:spcPts val="0"/>
              </a:spcAft>
            </a:pPr>
            <a:endParaRPr lang="fi-FI" sz="1200" b="0" i="0" u="none" strike="noStrike" dirty="0">
              <a:solidFill>
                <a:srgbClr val="1F4E79"/>
              </a:solidFill>
              <a:effectLst/>
              <a:latin typeface="Calibri" panose="020F0502020204030204" pitchFamily="34" charset="0"/>
            </a:endParaRPr>
          </a:p>
          <a:p>
            <a:pPr rtl="0">
              <a:spcBef>
                <a:spcPts val="0"/>
              </a:spcBef>
              <a:spcAft>
                <a:spcPts val="0"/>
              </a:spcAft>
            </a:pPr>
            <a:r>
              <a:rPr lang="fi-FI" sz="1200" b="0" i="0" u="none" strike="noStrike" dirty="0">
                <a:solidFill>
                  <a:srgbClr val="1F4E79"/>
                </a:solidFill>
                <a:effectLst/>
                <a:latin typeface="Calibri" panose="020F0502020204030204" pitchFamily="34" charset="0"/>
              </a:rPr>
              <a:t>Mitä useampi ja mitä nuorempi lähisukulainen sairastuu, sen todennäköisempää on, että suvussa on rintasyövälle altistava geeni. Mikäli itsellä tai lähisuvussa esiintyy jokin kuvassa esitetyistä asioista, on hyvä aloittaa perinnöllisyysselvitykset. Lisää tietoa saa Syöpäjärjestöjen Perinnöllisyysneuvonnasta.</a:t>
            </a:r>
          </a:p>
          <a:p>
            <a:pPr rtl="0">
              <a:spcBef>
                <a:spcPts val="0"/>
              </a:spcBef>
              <a:spcAft>
                <a:spcPts val="0"/>
              </a:spcAft>
            </a:pPr>
            <a:endParaRPr lang="fi-FI" sz="1200" b="0" i="0" u="none" strike="noStrike" dirty="0">
              <a:solidFill>
                <a:srgbClr val="1F4E79"/>
              </a:solidFill>
              <a:effectLst/>
              <a:latin typeface="Calibri" panose="020F0502020204030204" pitchFamily="34" charset="0"/>
            </a:endParaRPr>
          </a:p>
          <a:p>
            <a:pPr rtl="0">
              <a:spcBef>
                <a:spcPts val="0"/>
              </a:spcBef>
              <a:spcAft>
                <a:spcPts val="0"/>
              </a:spcAft>
            </a:pPr>
            <a:r>
              <a:rPr lang="fi-FI" sz="1200" b="0" i="0" u="none" strike="noStrike" dirty="0">
                <a:solidFill>
                  <a:srgbClr val="1F4E79"/>
                </a:solidFill>
                <a:effectLst/>
                <a:latin typeface="Calibri" panose="020F0502020204030204" pitchFamily="34" charset="0"/>
              </a:rPr>
              <a:t>Lähisuku</a:t>
            </a:r>
            <a:endParaRPr lang="fi-FI" b="0" dirty="0">
              <a:effectLst/>
            </a:endParaRPr>
          </a:p>
          <a:p>
            <a:pPr rtl="0">
              <a:spcBef>
                <a:spcPts val="0"/>
              </a:spcBef>
              <a:spcAft>
                <a:spcPts val="0"/>
              </a:spcAft>
            </a:pPr>
            <a:r>
              <a:rPr lang="fi-FI" sz="1200" b="0" i="0" u="none" strike="noStrike" dirty="0">
                <a:solidFill>
                  <a:srgbClr val="1F4E79"/>
                </a:solidFill>
                <a:effectLst/>
                <a:latin typeface="Calibri" panose="020F0502020204030204" pitchFamily="34" charset="0"/>
              </a:rPr>
              <a:t>1. asteen sukulaiset (vanhemmat, sisarukset, lapset)</a:t>
            </a:r>
            <a:endParaRPr lang="fi-FI" b="0" dirty="0">
              <a:effectLst/>
            </a:endParaRPr>
          </a:p>
          <a:p>
            <a:pPr rtl="0">
              <a:spcBef>
                <a:spcPts val="0"/>
              </a:spcBef>
              <a:spcAft>
                <a:spcPts val="0"/>
              </a:spcAft>
            </a:pPr>
            <a:r>
              <a:rPr lang="fi-FI" sz="1200" b="0" i="0" u="none" strike="noStrike" dirty="0">
                <a:solidFill>
                  <a:srgbClr val="1F4E79"/>
                </a:solidFill>
                <a:effectLst/>
                <a:latin typeface="Calibri" panose="020F0502020204030204" pitchFamily="34" charset="0"/>
              </a:rPr>
              <a:t>2. asteen sukulaiset (isovanhemmat, tädit, sedät, enot, lastenlapset).</a:t>
            </a:r>
          </a:p>
          <a:p>
            <a:endParaRPr lang="fi-FI" dirty="0"/>
          </a:p>
        </p:txBody>
      </p:sp>
      <p:sp>
        <p:nvSpPr>
          <p:cNvPr id="4" name="Dian numeron paikkamerkki 3"/>
          <p:cNvSpPr>
            <a:spLocks noGrp="1"/>
          </p:cNvSpPr>
          <p:nvPr>
            <p:ph type="sldNum" sz="quarter" idx="5"/>
          </p:nvPr>
        </p:nvSpPr>
        <p:spPr/>
        <p:txBody>
          <a:bodyPr/>
          <a:lstStyle/>
          <a:p>
            <a:fld id="{871B2431-D351-4C6E-A3CF-9DFAC0E3E050}" type="slidenum">
              <a:rPr lang="cs-CZ" smtClean="0"/>
              <a:t>12</a:t>
            </a:fld>
            <a:endParaRPr lang="cs-CZ"/>
          </a:p>
        </p:txBody>
      </p:sp>
    </p:spTree>
    <p:extLst>
      <p:ext uri="{BB962C8B-B14F-4D97-AF65-F5344CB8AC3E}">
        <p14:creationId xmlns:p14="http://schemas.microsoft.com/office/powerpoint/2010/main" val="2851477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D067F"/>
        </a:solidFill>
        <a:effectLst/>
      </p:bgPr>
    </p:bg>
    <p:spTree>
      <p:nvGrpSpPr>
        <p:cNvPr id="1" name=""/>
        <p:cNvGrpSpPr/>
        <p:nvPr/>
      </p:nvGrpSpPr>
      <p:grpSpPr>
        <a:xfrm>
          <a:off x="0" y="0"/>
          <a:ext cx="0" cy="0"/>
          <a:chOff x="0" y="0"/>
          <a:chExt cx="0" cy="0"/>
        </a:xfrm>
      </p:grpSpPr>
      <p:sp>
        <p:nvSpPr>
          <p:cNvPr id="2" name="AutoShape 2"/>
          <p:cNvSpPr/>
          <p:nvPr/>
        </p:nvSpPr>
        <p:spPr>
          <a:xfrm>
            <a:off x="13436966" y="0"/>
            <a:ext cx="4851034" cy="10287000"/>
          </a:xfrm>
          <a:prstGeom prst="rect">
            <a:avLst/>
          </a:prstGeom>
          <a:solidFill>
            <a:srgbClr val="E8C3E4"/>
          </a:solidFill>
        </p:spPr>
        <p:txBody>
          <a:bodyPr/>
          <a:lstStyle/>
          <a:p>
            <a:endParaRPr lang="fi-FI" dirty="0"/>
          </a:p>
        </p:txBody>
      </p:sp>
      <p:sp>
        <p:nvSpPr>
          <p:cNvPr id="3" name="AutoShape 3"/>
          <p:cNvSpPr/>
          <p:nvPr/>
        </p:nvSpPr>
        <p:spPr>
          <a:xfrm>
            <a:off x="0" y="1041021"/>
            <a:ext cx="11729590" cy="40005"/>
          </a:xfrm>
          <a:prstGeom prst="rect">
            <a:avLst/>
          </a:prstGeom>
          <a:solidFill>
            <a:srgbClr val="E8C3E4"/>
          </a:solidFill>
        </p:spPr>
        <p:txBody>
          <a:bodyPr/>
          <a:lstStyle/>
          <a:p>
            <a:endParaRPr lang="fi-FI" dirty="0"/>
          </a:p>
        </p:txBody>
      </p:sp>
      <p:pic>
        <p:nvPicPr>
          <p:cNvPr id="4" name="Picture 4"/>
          <p:cNvPicPr>
            <a:picLocks noChangeAspect="1"/>
          </p:cNvPicPr>
          <p:nvPr/>
        </p:nvPicPr>
        <p:blipFill>
          <a:blip r:embed="rId2"/>
          <a:srcRect/>
          <a:stretch>
            <a:fillRect/>
          </a:stretch>
        </p:blipFill>
        <p:spPr>
          <a:xfrm>
            <a:off x="12732555" y="2010053"/>
            <a:ext cx="5202703" cy="5202703"/>
          </a:xfrm>
          <a:prstGeom prst="rect">
            <a:avLst/>
          </a:prstGeom>
        </p:spPr>
      </p:pic>
      <p:sp>
        <p:nvSpPr>
          <p:cNvPr id="6" name="TextBox 6"/>
          <p:cNvSpPr txBox="1"/>
          <p:nvPr/>
        </p:nvSpPr>
        <p:spPr>
          <a:xfrm>
            <a:off x="1371600" y="3513552"/>
            <a:ext cx="12580156" cy="1436291"/>
          </a:xfrm>
          <a:prstGeom prst="rect">
            <a:avLst/>
          </a:prstGeom>
        </p:spPr>
        <p:txBody>
          <a:bodyPr wrap="square" lIns="0" tIns="0" rIns="0" bIns="0" rtlCol="0" anchor="t">
            <a:spAutoFit/>
          </a:bodyPr>
          <a:lstStyle/>
          <a:p>
            <a:pPr>
              <a:lnSpc>
                <a:spcPts val="11160"/>
              </a:lnSpc>
            </a:pPr>
            <a:r>
              <a:rPr lang="en-US" sz="9600" dirty="0" err="1">
                <a:solidFill>
                  <a:srgbClr val="FAE6F8"/>
                </a:solidFill>
                <a:latin typeface="Comfortaa Bold"/>
              </a:rPr>
              <a:t>Tunne</a:t>
            </a:r>
            <a:r>
              <a:rPr lang="en-US" sz="9600" dirty="0">
                <a:solidFill>
                  <a:srgbClr val="FAE6F8"/>
                </a:solidFill>
                <a:latin typeface="Comfortaa Bold"/>
              </a:rPr>
              <a:t> </a:t>
            </a:r>
            <a:r>
              <a:rPr lang="en-US" sz="9600" dirty="0" err="1">
                <a:solidFill>
                  <a:srgbClr val="FAE6F8"/>
                </a:solidFill>
                <a:latin typeface="Comfortaa Bold"/>
              </a:rPr>
              <a:t>rintasi</a:t>
            </a:r>
            <a:r>
              <a:rPr lang="en-US" sz="9600" dirty="0">
                <a:solidFill>
                  <a:srgbClr val="FAE6F8"/>
                </a:solidFill>
                <a:latin typeface="Comfortaa Bold"/>
              </a:rPr>
              <a:t> </a:t>
            </a:r>
            <a:r>
              <a:rPr lang="en-US" sz="9600" dirty="0" err="1">
                <a:solidFill>
                  <a:srgbClr val="FAE6F8"/>
                </a:solidFill>
                <a:latin typeface="Comfortaa Bold"/>
              </a:rPr>
              <a:t>ry</a:t>
            </a:r>
            <a:endParaRPr lang="en-US" sz="9600" dirty="0">
              <a:solidFill>
                <a:srgbClr val="FAE6F8"/>
              </a:solidFill>
              <a:latin typeface="Comfortaa Bold"/>
            </a:endParaRPr>
          </a:p>
        </p:txBody>
      </p:sp>
      <p:sp>
        <p:nvSpPr>
          <p:cNvPr id="8" name="TextBox 8"/>
          <p:cNvSpPr txBox="1"/>
          <p:nvPr/>
        </p:nvSpPr>
        <p:spPr>
          <a:xfrm>
            <a:off x="3246124" y="8692329"/>
            <a:ext cx="5405894" cy="565971"/>
          </a:xfrm>
          <a:prstGeom prst="rect">
            <a:avLst/>
          </a:prstGeom>
        </p:spPr>
        <p:txBody>
          <a:bodyPr lIns="0" tIns="0" rIns="0" bIns="0" rtlCol="0" anchor="t">
            <a:spAutoFit/>
          </a:bodyPr>
          <a:lstStyle/>
          <a:p>
            <a:pPr algn="ctr">
              <a:lnSpc>
                <a:spcPts val="4504"/>
              </a:lnSpc>
            </a:pPr>
            <a:r>
              <a:rPr lang="en-US" sz="3217">
                <a:solidFill>
                  <a:srgbClr val="FFFFFF"/>
                </a:solidFill>
                <a:latin typeface="Comfortaa Light"/>
              </a:rPr>
              <a:t>www.tunnerintasi.fi</a:t>
            </a:r>
          </a:p>
        </p:txBody>
      </p:sp>
    </p:spTree>
    <p:extLst>
      <p:ext uri="{BB962C8B-B14F-4D97-AF65-F5344CB8AC3E}">
        <p14:creationId xmlns:p14="http://schemas.microsoft.com/office/powerpoint/2010/main" val="1598920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5317" b="5317"/>
          <a:stretch>
            <a:fillRect/>
          </a:stretch>
        </p:blipFill>
        <p:spPr>
          <a:xfrm>
            <a:off x="6776775" y="0"/>
            <a:ext cx="11511225" cy="10287000"/>
          </a:xfrm>
          <a:prstGeom prst="rect">
            <a:avLst/>
          </a:prstGeom>
        </p:spPr>
      </p:pic>
      <p:sp>
        <p:nvSpPr>
          <p:cNvPr id="8" name="Suorakulmio 7">
            <a:extLst>
              <a:ext uri="{FF2B5EF4-FFF2-40B4-BE49-F238E27FC236}">
                <a16:creationId xmlns:a16="http://schemas.microsoft.com/office/drawing/2014/main" id="{3B642235-5B77-AAA6-6C48-237B6326C60C}"/>
              </a:ext>
            </a:extLst>
          </p:cNvPr>
          <p:cNvSpPr/>
          <p:nvPr/>
        </p:nvSpPr>
        <p:spPr>
          <a:xfrm>
            <a:off x="914400" y="166221"/>
            <a:ext cx="16154743" cy="9954557"/>
          </a:xfrm>
          <a:prstGeom prst="rect">
            <a:avLst/>
          </a:prstGeom>
          <a:solidFill>
            <a:srgbClr val="FF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extBox 5"/>
          <p:cNvSpPr txBox="1"/>
          <p:nvPr/>
        </p:nvSpPr>
        <p:spPr>
          <a:xfrm>
            <a:off x="1218857" y="1485900"/>
            <a:ext cx="10596658" cy="769441"/>
          </a:xfrm>
          <a:prstGeom prst="rect">
            <a:avLst/>
          </a:prstGeom>
        </p:spPr>
        <p:txBody>
          <a:bodyPr lIns="0" tIns="0" rIns="0" bIns="0" rtlCol="0" anchor="t">
            <a:spAutoFit/>
          </a:bodyPr>
          <a:lstStyle/>
          <a:p>
            <a:pPr>
              <a:lnSpc>
                <a:spcPts val="5952"/>
              </a:lnSpc>
            </a:pPr>
            <a:r>
              <a:rPr lang="en-US" sz="6400" dirty="0">
                <a:solidFill>
                  <a:srgbClr val="7D067F"/>
                </a:solidFill>
                <a:latin typeface="Comfortaa Bold"/>
              </a:rPr>
              <a:t>IKÄ</a:t>
            </a:r>
          </a:p>
        </p:txBody>
      </p:sp>
      <p:pic>
        <p:nvPicPr>
          <p:cNvPr id="7" name="Kuva 6">
            <a:extLst>
              <a:ext uri="{FF2B5EF4-FFF2-40B4-BE49-F238E27FC236}">
                <a16:creationId xmlns:a16="http://schemas.microsoft.com/office/drawing/2014/main" id="{5C88E0EB-DD71-734F-C030-7F1AAA5B149F}"/>
              </a:ext>
            </a:extLst>
          </p:cNvPr>
          <p:cNvPicPr>
            <a:picLocks noChangeAspect="1"/>
          </p:cNvPicPr>
          <p:nvPr/>
        </p:nvPicPr>
        <p:blipFill>
          <a:blip r:embed="rId4"/>
          <a:stretch>
            <a:fillRect/>
          </a:stretch>
        </p:blipFill>
        <p:spPr>
          <a:xfrm>
            <a:off x="3810000" y="166221"/>
            <a:ext cx="13259143" cy="995455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5317" b="5317"/>
          <a:stretch>
            <a:fillRect/>
          </a:stretch>
        </p:blipFill>
        <p:spPr>
          <a:xfrm>
            <a:off x="6776775" y="0"/>
            <a:ext cx="11511225" cy="10287000"/>
          </a:xfrm>
          <a:prstGeom prst="rect">
            <a:avLst/>
          </a:prstGeom>
        </p:spPr>
      </p:pic>
      <p:grpSp>
        <p:nvGrpSpPr>
          <p:cNvPr id="3" name="Group 3"/>
          <p:cNvGrpSpPr/>
          <p:nvPr/>
        </p:nvGrpSpPr>
        <p:grpSpPr>
          <a:xfrm>
            <a:off x="814203" y="741836"/>
            <a:ext cx="15156522" cy="8800122"/>
            <a:chOff x="0" y="0"/>
            <a:chExt cx="4451283" cy="2584487"/>
          </a:xfrm>
          <a:solidFill>
            <a:srgbClr val="FFF6F6"/>
          </a:solidFill>
        </p:grpSpPr>
        <p:sp>
          <p:nvSpPr>
            <p:cNvPr id="4" name="Freeform 4"/>
            <p:cNvSpPr/>
            <p:nvPr/>
          </p:nvSpPr>
          <p:spPr>
            <a:xfrm>
              <a:off x="0" y="0"/>
              <a:ext cx="4451283" cy="2584487"/>
            </a:xfrm>
            <a:custGeom>
              <a:avLst/>
              <a:gdLst/>
              <a:ahLst/>
              <a:cxnLst/>
              <a:rect l="l" t="t" r="r" b="b"/>
              <a:pathLst>
                <a:path w="4451283" h="2584487">
                  <a:moveTo>
                    <a:pt x="0" y="0"/>
                  </a:moveTo>
                  <a:lnTo>
                    <a:pt x="4451283" y="0"/>
                  </a:lnTo>
                  <a:lnTo>
                    <a:pt x="4451283" y="2584487"/>
                  </a:lnTo>
                  <a:lnTo>
                    <a:pt x="0" y="2584487"/>
                  </a:lnTo>
                  <a:close/>
                </a:path>
              </a:pathLst>
            </a:custGeom>
            <a:grpFill/>
          </p:spPr>
          <p:txBody>
            <a:bodyPr/>
            <a:lstStyle/>
            <a:p>
              <a:endParaRPr lang="fi-FI"/>
            </a:p>
          </p:txBody>
        </p:sp>
      </p:grpSp>
      <p:sp>
        <p:nvSpPr>
          <p:cNvPr id="5" name="TextBox 5"/>
          <p:cNvSpPr txBox="1"/>
          <p:nvPr/>
        </p:nvSpPr>
        <p:spPr>
          <a:xfrm>
            <a:off x="1640491" y="2113480"/>
            <a:ext cx="10596658" cy="769441"/>
          </a:xfrm>
          <a:prstGeom prst="rect">
            <a:avLst/>
          </a:prstGeom>
        </p:spPr>
        <p:txBody>
          <a:bodyPr lIns="0" tIns="0" rIns="0" bIns="0" rtlCol="0" anchor="t">
            <a:spAutoFit/>
          </a:bodyPr>
          <a:lstStyle/>
          <a:p>
            <a:pPr>
              <a:lnSpc>
                <a:spcPts val="5952"/>
              </a:lnSpc>
            </a:pPr>
            <a:r>
              <a:rPr lang="en-US" sz="6400" dirty="0">
                <a:solidFill>
                  <a:srgbClr val="7D067F"/>
                </a:solidFill>
                <a:latin typeface="Comfortaa Bold"/>
              </a:rPr>
              <a:t>PERIMÄ</a:t>
            </a:r>
          </a:p>
        </p:txBody>
      </p:sp>
      <p:sp>
        <p:nvSpPr>
          <p:cNvPr id="6" name="TextBox 6"/>
          <p:cNvSpPr txBox="1"/>
          <p:nvPr/>
        </p:nvSpPr>
        <p:spPr>
          <a:xfrm>
            <a:off x="1371600" y="4335695"/>
            <a:ext cx="13503948" cy="4951548"/>
          </a:xfrm>
          <a:prstGeom prst="rect">
            <a:avLst/>
          </a:prstGeom>
        </p:spPr>
        <p:txBody>
          <a:bodyPr lIns="0" tIns="0" rIns="0" bIns="0" rtlCol="0" anchor="t">
            <a:spAutoFit/>
          </a:bodyPr>
          <a:lstStyle/>
          <a:p>
            <a:pPr marL="571500" indent="-571500">
              <a:lnSpc>
                <a:spcPct val="150000"/>
              </a:lnSpc>
              <a:buFont typeface="Arial" panose="020B0604020202020204" pitchFamily="34" charset="0"/>
              <a:buChar char="•"/>
            </a:pPr>
            <a:r>
              <a:rPr lang="en-US" sz="4400" dirty="0">
                <a:solidFill>
                  <a:srgbClr val="000000"/>
                </a:solidFill>
                <a:latin typeface="Comfortaa Bold"/>
              </a:rPr>
              <a:t>5-10% </a:t>
            </a:r>
            <a:r>
              <a:rPr lang="en-US" sz="4400" dirty="0" err="1">
                <a:solidFill>
                  <a:srgbClr val="000000"/>
                </a:solidFill>
                <a:latin typeface="Comfortaa Bold"/>
              </a:rPr>
              <a:t>rintasyöpätapauksista</a:t>
            </a:r>
            <a:r>
              <a:rPr lang="en-US" sz="4400" dirty="0">
                <a:solidFill>
                  <a:srgbClr val="000000"/>
                </a:solidFill>
                <a:latin typeface="Comfortaa Bold"/>
              </a:rPr>
              <a:t> </a:t>
            </a:r>
            <a:r>
              <a:rPr lang="en-US" sz="4400" dirty="0" err="1">
                <a:solidFill>
                  <a:srgbClr val="000000"/>
                </a:solidFill>
                <a:latin typeface="Comfortaa Bold"/>
              </a:rPr>
              <a:t>liittyy</a:t>
            </a:r>
            <a:r>
              <a:rPr lang="en-US" sz="4400" dirty="0">
                <a:solidFill>
                  <a:srgbClr val="000000"/>
                </a:solidFill>
                <a:latin typeface="Comfortaa Bold"/>
              </a:rPr>
              <a:t> </a:t>
            </a:r>
            <a:r>
              <a:rPr lang="en-US" sz="4400" dirty="0" err="1">
                <a:solidFill>
                  <a:srgbClr val="000000"/>
                </a:solidFill>
                <a:latin typeface="Comfortaa Bold"/>
              </a:rPr>
              <a:t>perimään</a:t>
            </a:r>
            <a:endParaRPr lang="en-US" sz="4400" dirty="0">
              <a:solidFill>
                <a:srgbClr val="000000"/>
              </a:solidFill>
              <a:latin typeface="Comfortaa Bold"/>
            </a:endParaRPr>
          </a:p>
          <a:p>
            <a:pPr marL="571500" indent="-571500">
              <a:lnSpc>
                <a:spcPct val="150000"/>
              </a:lnSpc>
              <a:buFont typeface="Arial" panose="020B0604020202020204" pitchFamily="34" charset="0"/>
              <a:buChar char="•"/>
            </a:pPr>
            <a:endParaRPr lang="en-US" sz="4400" dirty="0">
              <a:solidFill>
                <a:srgbClr val="000000"/>
              </a:solidFill>
              <a:latin typeface="Comfortaa Bold"/>
            </a:endParaRPr>
          </a:p>
          <a:p>
            <a:pPr marL="571500" indent="-571500">
              <a:lnSpc>
                <a:spcPct val="150000"/>
              </a:lnSpc>
              <a:buFont typeface="Arial" panose="020B0604020202020204" pitchFamily="34" charset="0"/>
              <a:buChar char="•"/>
            </a:pPr>
            <a:r>
              <a:rPr lang="en-US" sz="4400" dirty="0" err="1">
                <a:solidFill>
                  <a:srgbClr val="000000"/>
                </a:solidFill>
                <a:latin typeface="Comfortaa Bold"/>
              </a:rPr>
              <a:t>Alttius</a:t>
            </a:r>
            <a:r>
              <a:rPr lang="en-US" sz="4400" dirty="0">
                <a:solidFill>
                  <a:srgbClr val="000000"/>
                </a:solidFill>
                <a:latin typeface="Comfortaa Bold"/>
              </a:rPr>
              <a:t> </a:t>
            </a:r>
            <a:r>
              <a:rPr lang="en-US" sz="4400" dirty="0" err="1">
                <a:solidFill>
                  <a:srgbClr val="000000"/>
                </a:solidFill>
                <a:latin typeface="Comfortaa Bold"/>
              </a:rPr>
              <a:t>sairastua</a:t>
            </a:r>
            <a:r>
              <a:rPr lang="en-US" sz="4400" dirty="0">
                <a:solidFill>
                  <a:srgbClr val="000000"/>
                </a:solidFill>
                <a:latin typeface="Comfortaa Bold"/>
              </a:rPr>
              <a:t> </a:t>
            </a:r>
            <a:r>
              <a:rPr lang="en-US" sz="4400" dirty="0" err="1">
                <a:solidFill>
                  <a:srgbClr val="000000"/>
                </a:solidFill>
                <a:latin typeface="Comfortaa Bold"/>
              </a:rPr>
              <a:t>voi</a:t>
            </a:r>
            <a:r>
              <a:rPr lang="en-US" sz="4400" dirty="0">
                <a:solidFill>
                  <a:srgbClr val="000000"/>
                </a:solidFill>
                <a:latin typeface="Comfortaa Bold"/>
              </a:rPr>
              <a:t> </a:t>
            </a:r>
            <a:r>
              <a:rPr lang="en-US" sz="4400" dirty="0" err="1">
                <a:solidFill>
                  <a:srgbClr val="000000"/>
                </a:solidFill>
                <a:latin typeface="Comfortaa Bold"/>
              </a:rPr>
              <a:t>periytyä</a:t>
            </a:r>
            <a:r>
              <a:rPr lang="en-US" sz="4400" dirty="0">
                <a:solidFill>
                  <a:srgbClr val="000000"/>
                </a:solidFill>
                <a:latin typeface="Comfortaa Bold"/>
              </a:rPr>
              <a:t>, </a:t>
            </a:r>
            <a:r>
              <a:rPr lang="en-US" sz="4400" dirty="0" err="1">
                <a:solidFill>
                  <a:srgbClr val="000000"/>
                </a:solidFill>
                <a:latin typeface="Comfortaa Bold"/>
              </a:rPr>
              <a:t>mutta</a:t>
            </a:r>
            <a:r>
              <a:rPr lang="en-US" sz="4400" dirty="0">
                <a:solidFill>
                  <a:srgbClr val="000000"/>
                </a:solidFill>
                <a:latin typeface="Comfortaa Bold"/>
              </a:rPr>
              <a:t> </a:t>
            </a:r>
            <a:r>
              <a:rPr lang="en-US" sz="4400" dirty="0" err="1">
                <a:solidFill>
                  <a:srgbClr val="000000"/>
                </a:solidFill>
                <a:latin typeface="Comfortaa Bold"/>
              </a:rPr>
              <a:t>itse</a:t>
            </a:r>
            <a:r>
              <a:rPr lang="en-US" sz="4400" dirty="0">
                <a:solidFill>
                  <a:srgbClr val="000000"/>
                </a:solidFill>
                <a:latin typeface="Comfortaa Bold"/>
              </a:rPr>
              <a:t> </a:t>
            </a:r>
            <a:r>
              <a:rPr lang="en-US" sz="4400" dirty="0" err="1">
                <a:solidFill>
                  <a:srgbClr val="000000"/>
                </a:solidFill>
                <a:latin typeface="Comfortaa Bold"/>
              </a:rPr>
              <a:t>syöpä</a:t>
            </a:r>
            <a:r>
              <a:rPr lang="en-US" sz="4400" dirty="0">
                <a:solidFill>
                  <a:srgbClr val="000000"/>
                </a:solidFill>
                <a:latin typeface="Comfortaa Bold"/>
              </a:rPr>
              <a:t> </a:t>
            </a:r>
            <a:r>
              <a:rPr lang="en-US" sz="4400" dirty="0" err="1">
                <a:solidFill>
                  <a:srgbClr val="000000"/>
                </a:solidFill>
                <a:latin typeface="Comfortaa Bold"/>
              </a:rPr>
              <a:t>ei</a:t>
            </a:r>
            <a:endParaRPr lang="en-US" sz="4400" dirty="0">
              <a:solidFill>
                <a:srgbClr val="000000"/>
              </a:solidFill>
              <a:latin typeface="Comfortaa Bold"/>
            </a:endParaRPr>
          </a:p>
          <a:p>
            <a:pPr marL="571500" indent="-571500">
              <a:lnSpc>
                <a:spcPct val="150000"/>
              </a:lnSpc>
              <a:buFont typeface="Arial" panose="020B0604020202020204" pitchFamily="34" charset="0"/>
              <a:buChar char="•"/>
            </a:pPr>
            <a:endParaRPr lang="en-US" sz="4400" dirty="0">
              <a:solidFill>
                <a:srgbClr val="000000"/>
              </a:solidFill>
              <a:latin typeface="Comfortaa Bold"/>
            </a:endParaRPr>
          </a:p>
        </p:txBody>
      </p:sp>
    </p:spTree>
    <p:extLst>
      <p:ext uri="{BB962C8B-B14F-4D97-AF65-F5344CB8AC3E}">
        <p14:creationId xmlns:p14="http://schemas.microsoft.com/office/powerpoint/2010/main" val="2652358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E1AED358-D774-4881-9D6B-FEBC1CD785C1}"/>
              </a:ext>
            </a:extLst>
          </p:cNvPr>
          <p:cNvPicPr>
            <a:picLocks noChangeAspect="1"/>
          </p:cNvPicPr>
          <p:nvPr/>
        </p:nvPicPr>
        <p:blipFill>
          <a:blip r:embed="rId3"/>
          <a:srcRect r="20859"/>
          <a:stretch/>
        </p:blipFill>
        <p:spPr>
          <a:xfrm>
            <a:off x="22412" y="15688"/>
            <a:ext cx="14836588" cy="10287000"/>
          </a:xfrm>
          <a:prstGeom prst="rect">
            <a:avLst/>
          </a:prstGeom>
        </p:spPr>
      </p:pic>
      <p:sp>
        <p:nvSpPr>
          <p:cNvPr id="3" name="Suorakulmio 2">
            <a:extLst>
              <a:ext uri="{FF2B5EF4-FFF2-40B4-BE49-F238E27FC236}">
                <a16:creationId xmlns:a16="http://schemas.microsoft.com/office/drawing/2014/main" id="{3E633314-24B7-3E83-382B-707DA0E9E4B3}"/>
              </a:ext>
            </a:extLst>
          </p:cNvPr>
          <p:cNvSpPr/>
          <p:nvPr/>
        </p:nvSpPr>
        <p:spPr>
          <a:xfrm>
            <a:off x="14859000" y="47064"/>
            <a:ext cx="3406588" cy="10255624"/>
          </a:xfrm>
          <a:prstGeom prst="rect">
            <a:avLst/>
          </a:prstGeom>
          <a:solidFill>
            <a:srgbClr val="7D067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802330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5317" b="5317"/>
          <a:stretch>
            <a:fillRect/>
          </a:stretch>
        </p:blipFill>
        <p:spPr>
          <a:xfrm>
            <a:off x="6776775" y="0"/>
            <a:ext cx="11511225" cy="10287000"/>
          </a:xfrm>
          <a:prstGeom prst="rect">
            <a:avLst/>
          </a:prstGeom>
        </p:spPr>
      </p:pic>
      <p:grpSp>
        <p:nvGrpSpPr>
          <p:cNvPr id="3" name="Group 3"/>
          <p:cNvGrpSpPr/>
          <p:nvPr/>
        </p:nvGrpSpPr>
        <p:grpSpPr>
          <a:xfrm>
            <a:off x="814203" y="741836"/>
            <a:ext cx="15156522" cy="8800122"/>
            <a:chOff x="0" y="0"/>
            <a:chExt cx="4451283" cy="2584487"/>
          </a:xfrm>
          <a:solidFill>
            <a:srgbClr val="FFF6F6"/>
          </a:solidFill>
        </p:grpSpPr>
        <p:sp>
          <p:nvSpPr>
            <p:cNvPr id="4" name="Freeform 4"/>
            <p:cNvSpPr/>
            <p:nvPr/>
          </p:nvSpPr>
          <p:spPr>
            <a:xfrm>
              <a:off x="0" y="0"/>
              <a:ext cx="4451283" cy="2584487"/>
            </a:xfrm>
            <a:custGeom>
              <a:avLst/>
              <a:gdLst/>
              <a:ahLst/>
              <a:cxnLst/>
              <a:rect l="l" t="t" r="r" b="b"/>
              <a:pathLst>
                <a:path w="4451283" h="2584487">
                  <a:moveTo>
                    <a:pt x="0" y="0"/>
                  </a:moveTo>
                  <a:lnTo>
                    <a:pt x="4451283" y="0"/>
                  </a:lnTo>
                  <a:lnTo>
                    <a:pt x="4451283" y="2584487"/>
                  </a:lnTo>
                  <a:lnTo>
                    <a:pt x="0" y="2584487"/>
                  </a:lnTo>
                  <a:close/>
                </a:path>
              </a:pathLst>
            </a:custGeom>
            <a:grpFill/>
          </p:spPr>
          <p:txBody>
            <a:bodyPr/>
            <a:lstStyle/>
            <a:p>
              <a:endParaRPr lang="fi-FI"/>
            </a:p>
          </p:txBody>
        </p:sp>
      </p:grpSp>
      <p:sp>
        <p:nvSpPr>
          <p:cNvPr id="5" name="TextBox 5"/>
          <p:cNvSpPr txBox="1"/>
          <p:nvPr/>
        </p:nvSpPr>
        <p:spPr>
          <a:xfrm>
            <a:off x="1605854" y="1520436"/>
            <a:ext cx="10596658" cy="769441"/>
          </a:xfrm>
          <a:prstGeom prst="rect">
            <a:avLst/>
          </a:prstGeom>
        </p:spPr>
        <p:txBody>
          <a:bodyPr lIns="0" tIns="0" rIns="0" bIns="0" rtlCol="0" anchor="t">
            <a:spAutoFit/>
          </a:bodyPr>
          <a:lstStyle/>
          <a:p>
            <a:pPr>
              <a:lnSpc>
                <a:spcPts val="5952"/>
              </a:lnSpc>
            </a:pPr>
            <a:r>
              <a:rPr lang="en-US" sz="6400" dirty="0">
                <a:solidFill>
                  <a:srgbClr val="7D067F"/>
                </a:solidFill>
                <a:latin typeface="Comfortaa Bold"/>
              </a:rPr>
              <a:t>ESTROGEENI</a:t>
            </a:r>
          </a:p>
        </p:txBody>
      </p:sp>
      <p:sp>
        <p:nvSpPr>
          <p:cNvPr id="6" name="TextBox 6"/>
          <p:cNvSpPr txBox="1"/>
          <p:nvPr/>
        </p:nvSpPr>
        <p:spPr>
          <a:xfrm>
            <a:off x="1605854" y="2752455"/>
            <a:ext cx="13503948" cy="6880923"/>
          </a:xfrm>
          <a:prstGeom prst="rect">
            <a:avLst/>
          </a:prstGeom>
        </p:spPr>
        <p:txBody>
          <a:bodyPr lIns="0" tIns="0" rIns="0" bIns="0" rtlCol="0" anchor="t">
            <a:spAutoFit/>
          </a:bodyPr>
          <a:lstStyle/>
          <a:p>
            <a:pPr marL="285750" indent="-285750" rtl="0">
              <a:spcBef>
                <a:spcPts val="0"/>
              </a:spcBef>
              <a:spcAft>
                <a:spcPts val="0"/>
              </a:spcAft>
              <a:buClr>
                <a:srgbClr val="7D057F"/>
              </a:buClr>
              <a:buFont typeface="Arial" panose="020B0604020202020204" pitchFamily="34" charset="0"/>
              <a:buChar char="•"/>
            </a:pPr>
            <a:r>
              <a:rPr lang="fi-FI" sz="4400" b="0" i="0" u="none" strike="noStrike" dirty="0">
                <a:solidFill>
                  <a:schemeClr val="tx1"/>
                </a:solidFill>
                <a:effectLst/>
                <a:latin typeface="Comfortaa Bold" panose="020F0803070200060003" pitchFamily="34" charset="0"/>
              </a:rPr>
              <a:t>Varhainen kuukautisten alkamisikä</a:t>
            </a:r>
          </a:p>
          <a:p>
            <a:pPr marL="285750" indent="-285750" rtl="0">
              <a:spcBef>
                <a:spcPts val="0"/>
              </a:spcBef>
              <a:spcAft>
                <a:spcPts val="0"/>
              </a:spcAft>
              <a:buClr>
                <a:srgbClr val="7D057F"/>
              </a:buClr>
              <a:buFont typeface="Arial" panose="020B0604020202020204" pitchFamily="34" charset="0"/>
              <a:buChar char="•"/>
            </a:pPr>
            <a:endParaRPr lang="fi-FI" sz="4400" dirty="0">
              <a:latin typeface="Comfortaa Bold" panose="020F0803070200060003" pitchFamily="34" charset="0"/>
            </a:endParaRPr>
          </a:p>
          <a:p>
            <a:pPr marL="285750" indent="-285750" rtl="0">
              <a:spcBef>
                <a:spcPts val="0"/>
              </a:spcBef>
              <a:spcAft>
                <a:spcPts val="0"/>
              </a:spcAft>
              <a:buClr>
                <a:srgbClr val="7D057F"/>
              </a:buClr>
              <a:buFont typeface="Arial" panose="020B0604020202020204" pitchFamily="34" charset="0"/>
              <a:buChar char="•"/>
            </a:pPr>
            <a:r>
              <a:rPr lang="fi-FI" sz="4400" dirty="0">
                <a:latin typeface="Comfortaa Bold" panose="020F0803070200060003" pitchFamily="34" charset="0"/>
              </a:rPr>
              <a:t>M</a:t>
            </a:r>
            <a:r>
              <a:rPr lang="fi-FI" sz="4400" b="0" i="0" u="none" strike="noStrike" dirty="0">
                <a:solidFill>
                  <a:schemeClr val="tx1"/>
                </a:solidFill>
                <a:effectLst/>
                <a:latin typeface="Comfortaa Bold" panose="020F0803070200060003" pitchFamily="34" charset="0"/>
              </a:rPr>
              <a:t>yöhäiset vaihdevuodet </a:t>
            </a:r>
          </a:p>
          <a:p>
            <a:pPr marL="285750" indent="-285750" rtl="0">
              <a:spcBef>
                <a:spcPts val="0"/>
              </a:spcBef>
              <a:spcAft>
                <a:spcPts val="0"/>
              </a:spcAft>
              <a:buClr>
                <a:srgbClr val="7D057F"/>
              </a:buClr>
              <a:buFont typeface="Arial" panose="020B0604020202020204" pitchFamily="34" charset="0"/>
              <a:buChar char="•"/>
            </a:pPr>
            <a:endParaRPr lang="fi-FI" sz="4400" b="0" dirty="0">
              <a:solidFill>
                <a:schemeClr val="tx1"/>
              </a:solidFill>
              <a:effectLst/>
              <a:latin typeface="Comfortaa Bold" panose="020F0803070200060003" pitchFamily="34" charset="0"/>
            </a:endParaRPr>
          </a:p>
          <a:p>
            <a:pPr marL="285750" indent="-285750" rtl="0">
              <a:spcBef>
                <a:spcPts val="0"/>
              </a:spcBef>
              <a:spcAft>
                <a:spcPts val="0"/>
              </a:spcAft>
              <a:buClr>
                <a:srgbClr val="7D057F"/>
              </a:buClr>
              <a:buFont typeface="Arial" panose="020B0604020202020204" pitchFamily="34" charset="0"/>
              <a:buChar char="•"/>
            </a:pPr>
            <a:r>
              <a:rPr lang="fi-FI" sz="4400" b="0" i="0" u="none" strike="noStrike" dirty="0">
                <a:solidFill>
                  <a:schemeClr val="tx1"/>
                </a:solidFill>
                <a:effectLst/>
                <a:latin typeface="Comfortaa Bold" panose="020F0803070200060003" pitchFamily="34" charset="0"/>
              </a:rPr>
              <a:t>Lapsettomuus </a:t>
            </a:r>
            <a:endParaRPr lang="fi-FI" sz="4400" b="0" dirty="0">
              <a:solidFill>
                <a:schemeClr val="tx1"/>
              </a:solidFill>
              <a:effectLst/>
              <a:latin typeface="Comfortaa Bold" panose="020F0803070200060003" pitchFamily="34" charset="0"/>
            </a:endParaRPr>
          </a:p>
          <a:p>
            <a:pPr marL="285750" indent="-285750" rtl="0">
              <a:spcBef>
                <a:spcPts val="0"/>
              </a:spcBef>
              <a:spcAft>
                <a:spcPts val="0"/>
              </a:spcAft>
              <a:buClr>
                <a:srgbClr val="7D057F"/>
              </a:buClr>
              <a:buFont typeface="Arial" panose="020B0604020202020204" pitchFamily="34" charset="0"/>
              <a:buChar char="•"/>
            </a:pPr>
            <a:endParaRPr lang="fi-FI" sz="4400" b="0" i="0" u="none" strike="noStrike" dirty="0">
              <a:solidFill>
                <a:schemeClr val="tx1"/>
              </a:solidFill>
              <a:effectLst/>
              <a:latin typeface="Comfortaa Bold" panose="020F0803070200060003" pitchFamily="34" charset="0"/>
            </a:endParaRPr>
          </a:p>
          <a:p>
            <a:pPr marL="285750" indent="-285750" rtl="0">
              <a:spcBef>
                <a:spcPts val="0"/>
              </a:spcBef>
              <a:spcAft>
                <a:spcPts val="0"/>
              </a:spcAft>
              <a:buClr>
                <a:srgbClr val="7D057F"/>
              </a:buClr>
              <a:buFont typeface="Arial" panose="020B0604020202020204" pitchFamily="34" charset="0"/>
              <a:buChar char="•"/>
            </a:pPr>
            <a:r>
              <a:rPr lang="fi-FI" sz="4400" b="0" i="0" u="none" strike="noStrike" dirty="0">
                <a:solidFill>
                  <a:schemeClr val="tx1"/>
                </a:solidFill>
                <a:effectLst/>
                <a:latin typeface="Comfortaa Bold" panose="020F0803070200060003" pitchFamily="34" charset="0"/>
              </a:rPr>
              <a:t>Ensisynnytys yli 30 vuoden iässä</a:t>
            </a:r>
          </a:p>
          <a:p>
            <a:pPr marL="285750" indent="-285750" rtl="0">
              <a:spcBef>
                <a:spcPts val="0"/>
              </a:spcBef>
              <a:spcAft>
                <a:spcPts val="0"/>
              </a:spcAft>
              <a:buClr>
                <a:srgbClr val="7D057F"/>
              </a:buClr>
              <a:buFont typeface="Arial" panose="020B0604020202020204" pitchFamily="34" charset="0"/>
              <a:buChar char="•"/>
            </a:pPr>
            <a:endParaRPr lang="fi-FI" sz="4400" dirty="0">
              <a:latin typeface="Comfortaa Bold" panose="020F0803070200060003" pitchFamily="34" charset="0"/>
            </a:endParaRPr>
          </a:p>
          <a:p>
            <a:pPr marL="285750" indent="-285750" rtl="0">
              <a:spcBef>
                <a:spcPts val="0"/>
              </a:spcBef>
              <a:spcAft>
                <a:spcPts val="0"/>
              </a:spcAft>
              <a:buClr>
                <a:srgbClr val="7D057F"/>
              </a:buClr>
              <a:buFont typeface="Arial" panose="020B0604020202020204" pitchFamily="34" charset="0"/>
              <a:buChar char="•"/>
            </a:pPr>
            <a:r>
              <a:rPr lang="fi-FI" sz="4400" dirty="0">
                <a:latin typeface="Comfortaa Bold" panose="020F0803070200060003" pitchFamily="34" charset="0"/>
              </a:rPr>
              <a:t>Vaihdevuosi-iän jälkeinen ylipaino</a:t>
            </a:r>
            <a:endParaRPr lang="fi-FI" sz="4400" b="0" dirty="0">
              <a:solidFill>
                <a:schemeClr val="tx1"/>
              </a:solidFill>
              <a:effectLst/>
              <a:latin typeface="Comfortaa Bold" panose="020F0803070200060003" pitchFamily="34" charset="0"/>
            </a:endParaRPr>
          </a:p>
          <a:p>
            <a:pPr marL="571500" indent="-571500">
              <a:lnSpc>
                <a:spcPts val="7139"/>
              </a:lnSpc>
              <a:buFont typeface="Arial" panose="020B0604020202020204" pitchFamily="34" charset="0"/>
              <a:buChar char="•"/>
            </a:pPr>
            <a:endParaRPr lang="en-US" sz="3600" dirty="0">
              <a:solidFill>
                <a:srgbClr val="000000"/>
              </a:solidFill>
              <a:latin typeface="Comfortaa Bold"/>
            </a:endParaRPr>
          </a:p>
        </p:txBody>
      </p:sp>
    </p:spTree>
    <p:extLst>
      <p:ext uri="{BB962C8B-B14F-4D97-AF65-F5344CB8AC3E}">
        <p14:creationId xmlns:p14="http://schemas.microsoft.com/office/powerpoint/2010/main" val="4132065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5317" b="5317"/>
          <a:stretch>
            <a:fillRect/>
          </a:stretch>
        </p:blipFill>
        <p:spPr>
          <a:xfrm>
            <a:off x="6776775" y="0"/>
            <a:ext cx="11511225" cy="10287000"/>
          </a:xfrm>
          <a:prstGeom prst="rect">
            <a:avLst/>
          </a:prstGeom>
        </p:spPr>
      </p:pic>
      <p:grpSp>
        <p:nvGrpSpPr>
          <p:cNvPr id="3" name="Group 3"/>
          <p:cNvGrpSpPr/>
          <p:nvPr/>
        </p:nvGrpSpPr>
        <p:grpSpPr>
          <a:xfrm>
            <a:off x="814203" y="741836"/>
            <a:ext cx="15156522" cy="9202264"/>
            <a:chOff x="0" y="0"/>
            <a:chExt cx="4451283" cy="2584487"/>
          </a:xfrm>
          <a:solidFill>
            <a:srgbClr val="FFF6F6"/>
          </a:solidFill>
        </p:grpSpPr>
        <p:sp>
          <p:nvSpPr>
            <p:cNvPr id="4" name="Freeform 4"/>
            <p:cNvSpPr/>
            <p:nvPr/>
          </p:nvSpPr>
          <p:spPr>
            <a:xfrm>
              <a:off x="0" y="0"/>
              <a:ext cx="4451283" cy="2584487"/>
            </a:xfrm>
            <a:custGeom>
              <a:avLst/>
              <a:gdLst/>
              <a:ahLst/>
              <a:cxnLst/>
              <a:rect l="l" t="t" r="r" b="b"/>
              <a:pathLst>
                <a:path w="4451283" h="2584487">
                  <a:moveTo>
                    <a:pt x="0" y="0"/>
                  </a:moveTo>
                  <a:lnTo>
                    <a:pt x="4451283" y="0"/>
                  </a:lnTo>
                  <a:lnTo>
                    <a:pt x="4451283" y="2584487"/>
                  </a:lnTo>
                  <a:lnTo>
                    <a:pt x="0" y="2584487"/>
                  </a:lnTo>
                  <a:close/>
                </a:path>
              </a:pathLst>
            </a:custGeom>
            <a:grpFill/>
          </p:spPr>
          <p:txBody>
            <a:bodyPr/>
            <a:lstStyle/>
            <a:p>
              <a:endParaRPr lang="fi-FI"/>
            </a:p>
          </p:txBody>
        </p:sp>
      </p:grpSp>
      <p:sp>
        <p:nvSpPr>
          <p:cNvPr id="5" name="TextBox 5"/>
          <p:cNvSpPr txBox="1"/>
          <p:nvPr/>
        </p:nvSpPr>
        <p:spPr>
          <a:xfrm>
            <a:off x="1478446" y="1520436"/>
            <a:ext cx="10596658" cy="769441"/>
          </a:xfrm>
          <a:prstGeom prst="rect">
            <a:avLst/>
          </a:prstGeom>
        </p:spPr>
        <p:txBody>
          <a:bodyPr lIns="0" tIns="0" rIns="0" bIns="0" rtlCol="0" anchor="t">
            <a:spAutoFit/>
          </a:bodyPr>
          <a:lstStyle/>
          <a:p>
            <a:pPr>
              <a:lnSpc>
                <a:spcPts val="5952"/>
              </a:lnSpc>
            </a:pPr>
            <a:r>
              <a:rPr lang="en-US" sz="6400" dirty="0">
                <a:solidFill>
                  <a:srgbClr val="7D067F"/>
                </a:solidFill>
                <a:latin typeface="Comfortaa Bold"/>
              </a:rPr>
              <a:t>ELINTAVAT</a:t>
            </a:r>
          </a:p>
        </p:txBody>
      </p:sp>
      <p:sp>
        <p:nvSpPr>
          <p:cNvPr id="6" name="TextBox 6"/>
          <p:cNvSpPr txBox="1"/>
          <p:nvPr/>
        </p:nvSpPr>
        <p:spPr>
          <a:xfrm>
            <a:off x="1478446" y="2781265"/>
            <a:ext cx="13503948" cy="6771084"/>
          </a:xfrm>
          <a:prstGeom prst="rect">
            <a:avLst/>
          </a:prstGeom>
        </p:spPr>
        <p:txBody>
          <a:bodyPr lIns="0" tIns="0" rIns="0" bIns="0" rtlCol="0" anchor="t">
            <a:spAutoFit/>
          </a:bodyPr>
          <a:lstStyle/>
          <a:p>
            <a:pPr marL="285750" indent="-285750" rtl="0">
              <a:spcBef>
                <a:spcPts val="0"/>
              </a:spcBef>
              <a:spcAft>
                <a:spcPts val="0"/>
              </a:spcAft>
              <a:buClr>
                <a:srgbClr val="7D057F"/>
              </a:buClr>
              <a:buFont typeface="Arial" panose="020B0604020202020204" pitchFamily="34" charset="0"/>
              <a:buChar char="•"/>
            </a:pPr>
            <a:r>
              <a:rPr lang="fi-FI" sz="4400" b="0" i="0" u="none" strike="noStrike" dirty="0">
                <a:solidFill>
                  <a:schemeClr val="tx1"/>
                </a:solidFill>
                <a:effectLst/>
                <a:latin typeface="Comfortaa Bold" panose="020F0803070200060003" pitchFamily="34" charset="0"/>
              </a:rPr>
              <a:t> Noin 30 % rintasyöpätapauksista selittyy</a:t>
            </a:r>
            <a:r>
              <a:rPr lang="fi-FI" sz="4400" dirty="0">
                <a:latin typeface="Comfortaa Bold" panose="020F0803070200060003" pitchFamily="34" charset="0"/>
              </a:rPr>
              <a:t> elintavoilla</a:t>
            </a:r>
            <a:endParaRPr lang="en-US" sz="4400" dirty="0">
              <a:solidFill>
                <a:srgbClr val="000000"/>
              </a:solidFill>
              <a:latin typeface="Comfortaa Bold"/>
            </a:endParaRPr>
          </a:p>
          <a:p>
            <a:pPr marL="285750" indent="-285750" rtl="0">
              <a:spcBef>
                <a:spcPts val="0"/>
              </a:spcBef>
              <a:spcAft>
                <a:spcPts val="0"/>
              </a:spcAft>
              <a:buClr>
                <a:srgbClr val="7D057F"/>
              </a:buClr>
              <a:buFont typeface="Arial" panose="020B0604020202020204" pitchFamily="34" charset="0"/>
              <a:buChar char="•"/>
            </a:pPr>
            <a:endParaRPr lang="en-US" sz="4400" b="0" dirty="0">
              <a:solidFill>
                <a:srgbClr val="000000"/>
              </a:solidFill>
              <a:effectLst/>
              <a:latin typeface="Comfortaa Bold"/>
            </a:endParaRPr>
          </a:p>
          <a:p>
            <a:pPr marL="285750" indent="-285750" rtl="0">
              <a:spcBef>
                <a:spcPts val="0"/>
              </a:spcBef>
              <a:spcAft>
                <a:spcPts val="0"/>
              </a:spcAft>
              <a:buClr>
                <a:srgbClr val="7D057F"/>
              </a:buClr>
              <a:buFont typeface="Arial" panose="020B0604020202020204" pitchFamily="34" charset="0"/>
              <a:buChar char="•"/>
            </a:pPr>
            <a:r>
              <a:rPr lang="en-US" sz="4400" dirty="0" err="1">
                <a:solidFill>
                  <a:srgbClr val="000000"/>
                </a:solidFill>
                <a:latin typeface="Comfortaa Bold"/>
              </a:rPr>
              <a:t>Rintasyöpään</a:t>
            </a:r>
            <a:r>
              <a:rPr lang="en-US" sz="4400" dirty="0">
                <a:solidFill>
                  <a:srgbClr val="000000"/>
                </a:solidFill>
                <a:latin typeface="Comfortaa Bold"/>
              </a:rPr>
              <a:t> </a:t>
            </a:r>
            <a:r>
              <a:rPr lang="en-US" sz="4400" dirty="0" err="1">
                <a:solidFill>
                  <a:srgbClr val="000000"/>
                </a:solidFill>
                <a:latin typeface="Comfortaa Bold"/>
              </a:rPr>
              <a:t>sairastumisen</a:t>
            </a:r>
            <a:r>
              <a:rPr lang="en-US" sz="4400" dirty="0">
                <a:solidFill>
                  <a:srgbClr val="000000"/>
                </a:solidFill>
                <a:latin typeface="Comfortaa Bold"/>
              </a:rPr>
              <a:t> </a:t>
            </a:r>
            <a:r>
              <a:rPr lang="en-US" sz="4400" dirty="0" err="1">
                <a:solidFill>
                  <a:srgbClr val="000000"/>
                </a:solidFill>
                <a:latin typeface="Comfortaa Bold"/>
              </a:rPr>
              <a:t>riskiin</a:t>
            </a:r>
            <a:r>
              <a:rPr lang="en-US" sz="4400" dirty="0">
                <a:solidFill>
                  <a:srgbClr val="000000"/>
                </a:solidFill>
                <a:latin typeface="Comfortaa Bold"/>
              </a:rPr>
              <a:t> </a:t>
            </a:r>
            <a:r>
              <a:rPr lang="en-US" sz="4400" dirty="0" err="1">
                <a:solidFill>
                  <a:srgbClr val="000000"/>
                </a:solidFill>
                <a:latin typeface="Comfortaa Bold"/>
              </a:rPr>
              <a:t>vaikuttavat</a:t>
            </a:r>
            <a:endParaRPr lang="en-US" sz="4400" dirty="0">
              <a:solidFill>
                <a:srgbClr val="000000"/>
              </a:solidFill>
              <a:latin typeface="Comfortaa Bold"/>
            </a:endParaRPr>
          </a:p>
          <a:p>
            <a:pPr marL="742950" lvl="1" indent="-285750">
              <a:buClr>
                <a:srgbClr val="7D057F"/>
              </a:buClr>
              <a:buFont typeface="Arial" panose="020B0604020202020204" pitchFamily="34" charset="0"/>
              <a:buChar char="•"/>
            </a:pPr>
            <a:endParaRPr lang="en-US" sz="4400" b="0" dirty="0">
              <a:solidFill>
                <a:srgbClr val="000000"/>
              </a:solidFill>
              <a:effectLst/>
              <a:latin typeface="Comfortaa Bold"/>
            </a:endParaRPr>
          </a:p>
          <a:p>
            <a:pPr marL="742950" lvl="1" indent="-285750">
              <a:buClr>
                <a:srgbClr val="7D057F"/>
              </a:buClr>
              <a:buFont typeface="Arial" panose="020B0604020202020204" pitchFamily="34" charset="0"/>
              <a:buChar char="•"/>
            </a:pPr>
            <a:r>
              <a:rPr lang="en-US" sz="4400" dirty="0" err="1">
                <a:solidFill>
                  <a:srgbClr val="000000"/>
                </a:solidFill>
                <a:latin typeface="Comfortaa Bold"/>
              </a:rPr>
              <a:t>Tupakointi</a:t>
            </a:r>
            <a:endParaRPr lang="en-US" sz="4400" dirty="0">
              <a:solidFill>
                <a:srgbClr val="000000"/>
              </a:solidFill>
              <a:latin typeface="Comfortaa Bold"/>
            </a:endParaRPr>
          </a:p>
          <a:p>
            <a:pPr marL="742950" lvl="1" indent="-285750">
              <a:buClr>
                <a:srgbClr val="7D057F"/>
              </a:buClr>
              <a:buFont typeface="Arial" panose="020B0604020202020204" pitchFamily="34" charset="0"/>
              <a:buChar char="•"/>
            </a:pPr>
            <a:r>
              <a:rPr lang="en-US" sz="4400" b="0" dirty="0" err="1">
                <a:solidFill>
                  <a:srgbClr val="000000"/>
                </a:solidFill>
                <a:effectLst/>
                <a:latin typeface="Comfortaa Bold"/>
              </a:rPr>
              <a:t>Alkoholinkäyttö</a:t>
            </a:r>
            <a:endParaRPr lang="en-US" sz="4400" b="0" dirty="0">
              <a:solidFill>
                <a:srgbClr val="000000"/>
              </a:solidFill>
              <a:effectLst/>
              <a:latin typeface="Comfortaa Bold"/>
            </a:endParaRPr>
          </a:p>
          <a:p>
            <a:pPr marL="742950" lvl="1" indent="-285750">
              <a:buClr>
                <a:srgbClr val="7D057F"/>
              </a:buClr>
              <a:buFont typeface="Arial" panose="020B0604020202020204" pitchFamily="34" charset="0"/>
              <a:buChar char="•"/>
            </a:pPr>
            <a:r>
              <a:rPr lang="en-US" sz="4400" dirty="0" err="1">
                <a:solidFill>
                  <a:srgbClr val="000000"/>
                </a:solidFill>
                <a:latin typeface="Comfortaa Bold"/>
              </a:rPr>
              <a:t>Ylipaino</a:t>
            </a:r>
            <a:endParaRPr lang="en-US" sz="4400" dirty="0">
              <a:solidFill>
                <a:srgbClr val="000000"/>
              </a:solidFill>
              <a:latin typeface="Comfortaa Bold"/>
            </a:endParaRPr>
          </a:p>
          <a:p>
            <a:pPr marL="742950" lvl="1" indent="-285750">
              <a:buClr>
                <a:srgbClr val="7D057F"/>
              </a:buClr>
              <a:buFont typeface="Arial" panose="020B0604020202020204" pitchFamily="34" charset="0"/>
              <a:buChar char="•"/>
            </a:pPr>
            <a:r>
              <a:rPr lang="en-US" sz="4400" b="0" dirty="0" err="1">
                <a:solidFill>
                  <a:srgbClr val="000000"/>
                </a:solidFill>
                <a:effectLst/>
                <a:latin typeface="Comfortaa Bold"/>
              </a:rPr>
              <a:t>Liikkumattomuus</a:t>
            </a:r>
            <a:endParaRPr lang="en-US" sz="4400" b="0" dirty="0">
              <a:solidFill>
                <a:srgbClr val="000000"/>
              </a:solidFill>
              <a:effectLst/>
              <a:latin typeface="Comfortaa Bold"/>
            </a:endParaRPr>
          </a:p>
          <a:p>
            <a:pPr marL="742950" lvl="1" indent="-285750">
              <a:buClr>
                <a:srgbClr val="7D057F"/>
              </a:buClr>
              <a:buFont typeface="Arial" panose="020B0604020202020204" pitchFamily="34" charset="0"/>
              <a:buChar char="•"/>
            </a:pPr>
            <a:r>
              <a:rPr lang="en-US" sz="4400" dirty="0" err="1">
                <a:solidFill>
                  <a:srgbClr val="000000"/>
                </a:solidFill>
                <a:latin typeface="Comfortaa Bold"/>
              </a:rPr>
              <a:t>Ruokavalio</a:t>
            </a:r>
            <a:endParaRPr lang="fi-FI" sz="4400" b="0" dirty="0">
              <a:solidFill>
                <a:schemeClr val="tx1"/>
              </a:solidFill>
              <a:effectLst/>
              <a:latin typeface="Comfortaa Bold" panose="020F0803070200060003" pitchFamily="34" charset="0"/>
            </a:endParaRPr>
          </a:p>
        </p:txBody>
      </p:sp>
    </p:spTree>
    <p:extLst>
      <p:ext uri="{BB962C8B-B14F-4D97-AF65-F5344CB8AC3E}">
        <p14:creationId xmlns:p14="http://schemas.microsoft.com/office/powerpoint/2010/main" val="3819729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5317" b="5317"/>
          <a:stretch>
            <a:fillRect/>
          </a:stretch>
        </p:blipFill>
        <p:spPr>
          <a:xfrm>
            <a:off x="6776775" y="0"/>
            <a:ext cx="11511225" cy="10287000"/>
          </a:xfrm>
          <a:prstGeom prst="rect">
            <a:avLst/>
          </a:prstGeom>
        </p:spPr>
      </p:pic>
      <p:grpSp>
        <p:nvGrpSpPr>
          <p:cNvPr id="3" name="Group 3"/>
          <p:cNvGrpSpPr/>
          <p:nvPr/>
        </p:nvGrpSpPr>
        <p:grpSpPr>
          <a:xfrm>
            <a:off x="814203" y="741836"/>
            <a:ext cx="15156522" cy="8800122"/>
            <a:chOff x="0" y="0"/>
            <a:chExt cx="4451283" cy="2584487"/>
          </a:xfrm>
          <a:solidFill>
            <a:srgbClr val="FFF6F6"/>
          </a:solidFill>
        </p:grpSpPr>
        <p:sp>
          <p:nvSpPr>
            <p:cNvPr id="4" name="Freeform 4"/>
            <p:cNvSpPr/>
            <p:nvPr/>
          </p:nvSpPr>
          <p:spPr>
            <a:xfrm>
              <a:off x="0" y="0"/>
              <a:ext cx="4451283" cy="2584487"/>
            </a:xfrm>
            <a:custGeom>
              <a:avLst/>
              <a:gdLst/>
              <a:ahLst/>
              <a:cxnLst/>
              <a:rect l="l" t="t" r="r" b="b"/>
              <a:pathLst>
                <a:path w="4451283" h="2584487">
                  <a:moveTo>
                    <a:pt x="0" y="0"/>
                  </a:moveTo>
                  <a:lnTo>
                    <a:pt x="4451283" y="0"/>
                  </a:lnTo>
                  <a:lnTo>
                    <a:pt x="4451283" y="2584487"/>
                  </a:lnTo>
                  <a:lnTo>
                    <a:pt x="0" y="2584487"/>
                  </a:lnTo>
                  <a:close/>
                </a:path>
              </a:pathLst>
            </a:custGeom>
            <a:grpFill/>
          </p:spPr>
          <p:txBody>
            <a:bodyPr/>
            <a:lstStyle/>
            <a:p>
              <a:endParaRPr lang="fi-FI"/>
            </a:p>
          </p:txBody>
        </p:sp>
      </p:grpSp>
      <p:sp>
        <p:nvSpPr>
          <p:cNvPr id="5" name="TextBox 5"/>
          <p:cNvSpPr txBox="1"/>
          <p:nvPr/>
        </p:nvSpPr>
        <p:spPr>
          <a:xfrm>
            <a:off x="1640491" y="2113480"/>
            <a:ext cx="10596658" cy="769441"/>
          </a:xfrm>
          <a:prstGeom prst="rect">
            <a:avLst/>
          </a:prstGeom>
        </p:spPr>
        <p:txBody>
          <a:bodyPr lIns="0" tIns="0" rIns="0" bIns="0" rtlCol="0" anchor="t">
            <a:spAutoFit/>
          </a:bodyPr>
          <a:lstStyle/>
          <a:p>
            <a:pPr>
              <a:lnSpc>
                <a:spcPts val="5952"/>
              </a:lnSpc>
            </a:pPr>
            <a:r>
              <a:rPr lang="en-US" sz="6400" dirty="0">
                <a:solidFill>
                  <a:srgbClr val="7D067F"/>
                </a:solidFill>
                <a:latin typeface="Comfortaa Bold"/>
              </a:rPr>
              <a:t>TUPAKOINTI</a:t>
            </a:r>
          </a:p>
        </p:txBody>
      </p:sp>
      <p:sp>
        <p:nvSpPr>
          <p:cNvPr id="6" name="TextBox 6"/>
          <p:cNvSpPr txBox="1"/>
          <p:nvPr/>
        </p:nvSpPr>
        <p:spPr>
          <a:xfrm>
            <a:off x="1640490" y="3837918"/>
            <a:ext cx="13503948" cy="3385542"/>
          </a:xfrm>
          <a:prstGeom prst="rect">
            <a:avLst/>
          </a:prstGeom>
        </p:spPr>
        <p:txBody>
          <a:bodyPr lIns="0" tIns="0" rIns="0" bIns="0" rtlCol="0" anchor="t">
            <a:spAutoFit/>
          </a:bodyPr>
          <a:lstStyle/>
          <a:p>
            <a:pPr marL="457200" indent="-457200">
              <a:buClr>
                <a:srgbClr val="7D057F"/>
              </a:buClr>
              <a:buFont typeface="Arial" panose="020B0604020202020204" pitchFamily="34" charset="0"/>
              <a:buChar char="•"/>
            </a:pPr>
            <a:r>
              <a:rPr lang="fi-FI" sz="4400" dirty="0">
                <a:latin typeface="Comfortaa Bold" panose="020F0803070200060003" pitchFamily="34" charset="0"/>
              </a:rPr>
              <a:t>Tupakansavu sisältää tuhansia syöpävaarallisia aineita </a:t>
            </a:r>
          </a:p>
          <a:p>
            <a:pPr marL="457200" indent="-457200">
              <a:buClr>
                <a:srgbClr val="7D057F"/>
              </a:buClr>
              <a:buFont typeface="Arial" panose="020B0604020202020204" pitchFamily="34" charset="0"/>
              <a:buChar char="•"/>
            </a:pPr>
            <a:endParaRPr lang="fi-FI" sz="4400" dirty="0">
              <a:latin typeface="Comfortaa Bold" panose="020F0803070200060003" pitchFamily="34" charset="0"/>
            </a:endParaRPr>
          </a:p>
          <a:p>
            <a:pPr marL="457200" indent="-457200">
              <a:buClr>
                <a:srgbClr val="7D057F"/>
              </a:buClr>
              <a:buFont typeface="Arial" panose="020B0604020202020204" pitchFamily="34" charset="0"/>
              <a:buChar char="•"/>
            </a:pPr>
            <a:r>
              <a:rPr lang="fi-FI" sz="4400" dirty="0">
                <a:latin typeface="Comfortaa Bold" panose="020F0803070200060003" pitchFamily="34" charset="0"/>
              </a:rPr>
              <a:t>Rintakudos on altis karsinogeenien vaikutukselle </a:t>
            </a:r>
          </a:p>
        </p:txBody>
      </p:sp>
    </p:spTree>
    <p:extLst>
      <p:ext uri="{BB962C8B-B14F-4D97-AF65-F5344CB8AC3E}">
        <p14:creationId xmlns:p14="http://schemas.microsoft.com/office/powerpoint/2010/main" val="2619887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5317" b="5317"/>
          <a:stretch>
            <a:fillRect/>
          </a:stretch>
        </p:blipFill>
        <p:spPr>
          <a:xfrm>
            <a:off x="6776775" y="0"/>
            <a:ext cx="11511225" cy="10287000"/>
          </a:xfrm>
          <a:prstGeom prst="rect">
            <a:avLst/>
          </a:prstGeom>
        </p:spPr>
      </p:pic>
      <p:grpSp>
        <p:nvGrpSpPr>
          <p:cNvPr id="3" name="Group 3"/>
          <p:cNvGrpSpPr/>
          <p:nvPr/>
        </p:nvGrpSpPr>
        <p:grpSpPr>
          <a:xfrm>
            <a:off x="762000" y="542368"/>
            <a:ext cx="16102197" cy="9202264"/>
            <a:chOff x="0" y="0"/>
            <a:chExt cx="4451283" cy="2584487"/>
          </a:xfrm>
          <a:solidFill>
            <a:srgbClr val="FFF6F6"/>
          </a:solidFill>
        </p:grpSpPr>
        <p:sp>
          <p:nvSpPr>
            <p:cNvPr id="4" name="Freeform 4"/>
            <p:cNvSpPr/>
            <p:nvPr/>
          </p:nvSpPr>
          <p:spPr>
            <a:xfrm>
              <a:off x="0" y="0"/>
              <a:ext cx="4451283" cy="2584487"/>
            </a:xfrm>
            <a:custGeom>
              <a:avLst/>
              <a:gdLst/>
              <a:ahLst/>
              <a:cxnLst/>
              <a:rect l="l" t="t" r="r" b="b"/>
              <a:pathLst>
                <a:path w="4451283" h="2584487">
                  <a:moveTo>
                    <a:pt x="0" y="0"/>
                  </a:moveTo>
                  <a:lnTo>
                    <a:pt x="4451283" y="0"/>
                  </a:lnTo>
                  <a:lnTo>
                    <a:pt x="4451283" y="2584487"/>
                  </a:lnTo>
                  <a:lnTo>
                    <a:pt x="0" y="2584487"/>
                  </a:lnTo>
                  <a:close/>
                </a:path>
              </a:pathLst>
            </a:custGeom>
            <a:grpFill/>
          </p:spPr>
          <p:txBody>
            <a:bodyPr/>
            <a:lstStyle/>
            <a:p>
              <a:endParaRPr lang="fi-FI"/>
            </a:p>
          </p:txBody>
        </p:sp>
      </p:grpSp>
      <p:sp>
        <p:nvSpPr>
          <p:cNvPr id="5" name="TextBox 5"/>
          <p:cNvSpPr txBox="1"/>
          <p:nvPr/>
        </p:nvSpPr>
        <p:spPr>
          <a:xfrm>
            <a:off x="1633563" y="1520436"/>
            <a:ext cx="10596658" cy="769441"/>
          </a:xfrm>
          <a:prstGeom prst="rect">
            <a:avLst/>
          </a:prstGeom>
        </p:spPr>
        <p:txBody>
          <a:bodyPr lIns="0" tIns="0" rIns="0" bIns="0" rtlCol="0" anchor="t">
            <a:spAutoFit/>
          </a:bodyPr>
          <a:lstStyle/>
          <a:p>
            <a:pPr>
              <a:lnSpc>
                <a:spcPts val="5952"/>
              </a:lnSpc>
            </a:pPr>
            <a:r>
              <a:rPr lang="en-US" sz="6400" dirty="0">
                <a:solidFill>
                  <a:srgbClr val="7D067F"/>
                </a:solidFill>
                <a:latin typeface="Comfortaa Bold"/>
              </a:rPr>
              <a:t>ALKOHOLI</a:t>
            </a:r>
          </a:p>
        </p:txBody>
      </p:sp>
      <p:sp>
        <p:nvSpPr>
          <p:cNvPr id="6" name="TextBox 6"/>
          <p:cNvSpPr txBox="1"/>
          <p:nvPr/>
        </p:nvSpPr>
        <p:spPr>
          <a:xfrm>
            <a:off x="1633563" y="2838152"/>
            <a:ext cx="13503948" cy="6155531"/>
          </a:xfrm>
          <a:prstGeom prst="rect">
            <a:avLst/>
          </a:prstGeom>
        </p:spPr>
        <p:txBody>
          <a:bodyPr lIns="0" tIns="0" rIns="0" bIns="0" rtlCol="0" anchor="t">
            <a:spAutoFit/>
          </a:bodyPr>
          <a:lstStyle/>
          <a:p>
            <a:pPr marL="457200" indent="-457200">
              <a:buClr>
                <a:srgbClr val="7D057F"/>
              </a:buClr>
              <a:buFont typeface="Arial" panose="020B0604020202020204" pitchFamily="34" charset="0"/>
              <a:buChar char="•"/>
            </a:pPr>
            <a:r>
              <a:rPr lang="fi-FI" sz="4000" b="0" i="0" u="none" strike="noStrike" dirty="0">
                <a:solidFill>
                  <a:schemeClr val="tx1"/>
                </a:solidFill>
                <a:effectLst/>
                <a:latin typeface="Comfortaa Bold" panose="020F0803070200060003" pitchFamily="34" charset="0"/>
              </a:rPr>
              <a:t> </a:t>
            </a:r>
            <a:r>
              <a:rPr lang="fi-FI" sz="4000" dirty="0">
                <a:latin typeface="Comfortaa Bold" panose="020F0803070200060003" pitchFamily="34" charset="0"/>
              </a:rPr>
              <a:t>Alkoholi on itsessään karsinogeeni, eli syöpää aiheuttava aine</a:t>
            </a:r>
          </a:p>
          <a:p>
            <a:pPr marL="457200" indent="-457200">
              <a:buClr>
                <a:srgbClr val="7D057F"/>
              </a:buClr>
              <a:buFont typeface="Arial" panose="020B0604020202020204" pitchFamily="34" charset="0"/>
              <a:buChar char="•"/>
            </a:pPr>
            <a:endParaRPr lang="fi-FI" sz="4000" dirty="0">
              <a:latin typeface="Comfortaa Bold" panose="020F0803070200060003" pitchFamily="34" charset="0"/>
            </a:endParaRPr>
          </a:p>
          <a:p>
            <a:pPr marL="457200" indent="-457200">
              <a:buClr>
                <a:srgbClr val="7D057F"/>
              </a:buClr>
              <a:buFont typeface="Arial" panose="020B0604020202020204" pitchFamily="34" charset="0"/>
              <a:buChar char="•"/>
            </a:pPr>
            <a:r>
              <a:rPr lang="fi-FI" sz="4000" dirty="0">
                <a:latin typeface="Comfortaa Bold" panose="020F0803070200060003" pitchFamily="34" charset="0"/>
              </a:rPr>
              <a:t>Alkoholi estää syöpävaarallisten yhdisteiden hajottamista ja elintärkeiden ravintoaineiden imeytymistä</a:t>
            </a:r>
          </a:p>
          <a:p>
            <a:pPr marL="457200" indent="-457200">
              <a:buClr>
                <a:srgbClr val="7D057F"/>
              </a:buClr>
              <a:buFont typeface="Arial" panose="020B0604020202020204" pitchFamily="34" charset="0"/>
              <a:buChar char="•"/>
            </a:pPr>
            <a:endParaRPr lang="fi-FI" sz="4000" dirty="0">
              <a:latin typeface="Comfortaa Bold" panose="020F0803070200060003" pitchFamily="34" charset="0"/>
            </a:endParaRPr>
          </a:p>
          <a:p>
            <a:pPr marL="457200" indent="-457200">
              <a:buClr>
                <a:srgbClr val="7D057F"/>
              </a:buClr>
              <a:buFont typeface="Arial" panose="020B0604020202020204" pitchFamily="34" charset="0"/>
              <a:buChar char="•"/>
            </a:pPr>
            <a:r>
              <a:rPr lang="fi-FI" sz="4000" dirty="0">
                <a:latin typeface="Comfortaa Bold" panose="020F0803070200060003" pitchFamily="34" charset="0"/>
              </a:rPr>
              <a:t>Alkoholi aiheuttaa soluvaurioita</a:t>
            </a:r>
          </a:p>
          <a:p>
            <a:pPr marL="457200" indent="-457200">
              <a:buClr>
                <a:srgbClr val="7D057F"/>
              </a:buClr>
              <a:buFont typeface="Arial" panose="020B0604020202020204" pitchFamily="34" charset="0"/>
              <a:buChar char="•"/>
            </a:pPr>
            <a:endParaRPr lang="fi-FI" sz="4000" dirty="0">
              <a:latin typeface="Comfortaa Bold" panose="020F0803070200060003" pitchFamily="34" charset="0"/>
            </a:endParaRPr>
          </a:p>
          <a:p>
            <a:pPr marL="457200" indent="-457200">
              <a:buClr>
                <a:srgbClr val="7D057F"/>
              </a:buClr>
              <a:buFont typeface="Arial" panose="020B0604020202020204" pitchFamily="34" charset="0"/>
              <a:buChar char="•"/>
            </a:pPr>
            <a:r>
              <a:rPr lang="fi-FI" sz="4000" dirty="0">
                <a:latin typeface="Comfortaa Bold" panose="020F0803070200060003" pitchFamily="34" charset="0"/>
              </a:rPr>
              <a:t>Alkoholi nostaa estrogeenitasoja</a:t>
            </a:r>
          </a:p>
        </p:txBody>
      </p:sp>
    </p:spTree>
    <p:extLst>
      <p:ext uri="{BB962C8B-B14F-4D97-AF65-F5344CB8AC3E}">
        <p14:creationId xmlns:p14="http://schemas.microsoft.com/office/powerpoint/2010/main" val="1319969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5317" b="5317"/>
          <a:stretch>
            <a:fillRect/>
          </a:stretch>
        </p:blipFill>
        <p:spPr>
          <a:xfrm>
            <a:off x="6776775" y="0"/>
            <a:ext cx="11511225" cy="10287000"/>
          </a:xfrm>
          <a:prstGeom prst="rect">
            <a:avLst/>
          </a:prstGeom>
        </p:spPr>
      </p:pic>
      <p:grpSp>
        <p:nvGrpSpPr>
          <p:cNvPr id="3" name="Group 3"/>
          <p:cNvGrpSpPr/>
          <p:nvPr/>
        </p:nvGrpSpPr>
        <p:grpSpPr>
          <a:xfrm>
            <a:off x="814203" y="741836"/>
            <a:ext cx="15156522" cy="8800122"/>
            <a:chOff x="0" y="0"/>
            <a:chExt cx="4451283" cy="2584487"/>
          </a:xfrm>
          <a:solidFill>
            <a:srgbClr val="FFF6F6"/>
          </a:solidFill>
        </p:grpSpPr>
        <p:sp>
          <p:nvSpPr>
            <p:cNvPr id="4" name="Freeform 4"/>
            <p:cNvSpPr/>
            <p:nvPr/>
          </p:nvSpPr>
          <p:spPr>
            <a:xfrm>
              <a:off x="0" y="0"/>
              <a:ext cx="4451283" cy="2584487"/>
            </a:xfrm>
            <a:custGeom>
              <a:avLst/>
              <a:gdLst/>
              <a:ahLst/>
              <a:cxnLst/>
              <a:rect l="l" t="t" r="r" b="b"/>
              <a:pathLst>
                <a:path w="4451283" h="2584487">
                  <a:moveTo>
                    <a:pt x="0" y="0"/>
                  </a:moveTo>
                  <a:lnTo>
                    <a:pt x="4451283" y="0"/>
                  </a:lnTo>
                  <a:lnTo>
                    <a:pt x="4451283" y="2584487"/>
                  </a:lnTo>
                  <a:lnTo>
                    <a:pt x="0" y="2584487"/>
                  </a:lnTo>
                  <a:close/>
                </a:path>
              </a:pathLst>
            </a:custGeom>
            <a:grpFill/>
          </p:spPr>
          <p:txBody>
            <a:bodyPr/>
            <a:lstStyle/>
            <a:p>
              <a:endParaRPr lang="fi-FI"/>
            </a:p>
          </p:txBody>
        </p:sp>
      </p:grpSp>
      <p:sp>
        <p:nvSpPr>
          <p:cNvPr id="5" name="TextBox 5"/>
          <p:cNvSpPr txBox="1"/>
          <p:nvPr/>
        </p:nvSpPr>
        <p:spPr>
          <a:xfrm>
            <a:off x="1640490" y="1541975"/>
            <a:ext cx="10596658" cy="769441"/>
          </a:xfrm>
          <a:prstGeom prst="rect">
            <a:avLst/>
          </a:prstGeom>
        </p:spPr>
        <p:txBody>
          <a:bodyPr lIns="0" tIns="0" rIns="0" bIns="0" rtlCol="0" anchor="t">
            <a:spAutoFit/>
          </a:bodyPr>
          <a:lstStyle/>
          <a:p>
            <a:pPr>
              <a:lnSpc>
                <a:spcPts val="5952"/>
              </a:lnSpc>
            </a:pPr>
            <a:r>
              <a:rPr lang="en-US" sz="6400" dirty="0">
                <a:solidFill>
                  <a:srgbClr val="7D067F"/>
                </a:solidFill>
                <a:latin typeface="Comfortaa Bold"/>
              </a:rPr>
              <a:t>YLIPAINO</a:t>
            </a:r>
          </a:p>
        </p:txBody>
      </p:sp>
      <p:sp>
        <p:nvSpPr>
          <p:cNvPr id="6" name="TextBox 6"/>
          <p:cNvSpPr txBox="1"/>
          <p:nvPr/>
        </p:nvSpPr>
        <p:spPr>
          <a:xfrm>
            <a:off x="1640490" y="3272884"/>
            <a:ext cx="13503948" cy="4924425"/>
          </a:xfrm>
          <a:prstGeom prst="rect">
            <a:avLst/>
          </a:prstGeom>
        </p:spPr>
        <p:txBody>
          <a:bodyPr lIns="0" tIns="0" rIns="0" bIns="0" rtlCol="0" anchor="t">
            <a:spAutoFit/>
          </a:bodyPr>
          <a:lstStyle/>
          <a:p>
            <a:pPr marL="457200" indent="-457200">
              <a:buClr>
                <a:srgbClr val="7D057F"/>
              </a:buClr>
              <a:buFont typeface="Arial" panose="020B0604020202020204" pitchFamily="34" charset="0"/>
              <a:buChar char="•"/>
            </a:pPr>
            <a:r>
              <a:rPr lang="fi-FI" sz="4000" dirty="0">
                <a:latin typeface="Comfortaa Bold" panose="020F0803070200060003" pitchFamily="34" charset="0"/>
              </a:rPr>
              <a:t>Ylipaino on yksi merkittävimmistä rintasyövän riskitekijöistä</a:t>
            </a:r>
          </a:p>
          <a:p>
            <a:pPr marL="457200" indent="-457200">
              <a:buClr>
                <a:srgbClr val="7D057F"/>
              </a:buClr>
              <a:buFont typeface="Arial" panose="020B0604020202020204" pitchFamily="34" charset="0"/>
              <a:buChar char="•"/>
            </a:pPr>
            <a:endParaRPr lang="fi-FI" sz="4000" dirty="0">
              <a:latin typeface="Comfortaa Bold" panose="020F0803070200060003" pitchFamily="34" charset="0"/>
            </a:endParaRPr>
          </a:p>
          <a:p>
            <a:pPr marL="457200" indent="-457200">
              <a:buClr>
                <a:srgbClr val="7D057F"/>
              </a:buClr>
              <a:buFont typeface="Arial" panose="020B0604020202020204" pitchFamily="34" charset="0"/>
              <a:buChar char="•"/>
            </a:pPr>
            <a:r>
              <a:rPr lang="fi-FI" sz="4000" dirty="0">
                <a:latin typeface="Comfortaa Bold" panose="020F0803070200060003" pitchFamily="34" charset="0"/>
              </a:rPr>
              <a:t>Estrogeenia tuotetaan rasvakudoksessa</a:t>
            </a:r>
          </a:p>
          <a:p>
            <a:pPr marL="457200" indent="-457200">
              <a:buClr>
                <a:srgbClr val="7D057F"/>
              </a:buClr>
              <a:buFont typeface="Arial" panose="020B0604020202020204" pitchFamily="34" charset="0"/>
              <a:buChar char="•"/>
            </a:pPr>
            <a:endParaRPr lang="fi-FI" sz="4000" dirty="0">
              <a:latin typeface="Comfortaa Bold" panose="020F0803070200060003" pitchFamily="34" charset="0"/>
            </a:endParaRPr>
          </a:p>
          <a:p>
            <a:pPr marL="457200" indent="-457200">
              <a:buClr>
                <a:srgbClr val="7D057F"/>
              </a:buClr>
              <a:buFont typeface="Arial" panose="020B0604020202020204" pitchFamily="34" charset="0"/>
              <a:buChar char="•"/>
            </a:pPr>
            <a:r>
              <a:rPr lang="fi-FI" sz="4000" dirty="0">
                <a:latin typeface="Comfortaa Bold" panose="020F0803070200060003" pitchFamily="34" charset="0"/>
              </a:rPr>
              <a:t>Runsas rasvakudoksen määrä ylläpitää elimistön matala-asteista tulehdustilaa ja heikentää immuunijärjestelmän toimintaa</a:t>
            </a:r>
          </a:p>
        </p:txBody>
      </p:sp>
    </p:spTree>
    <p:extLst>
      <p:ext uri="{BB962C8B-B14F-4D97-AF65-F5344CB8AC3E}">
        <p14:creationId xmlns:p14="http://schemas.microsoft.com/office/powerpoint/2010/main" val="1405451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5317" b="5317"/>
          <a:stretch>
            <a:fillRect/>
          </a:stretch>
        </p:blipFill>
        <p:spPr>
          <a:xfrm>
            <a:off x="6776775" y="0"/>
            <a:ext cx="11511225" cy="10287000"/>
          </a:xfrm>
          <a:prstGeom prst="rect">
            <a:avLst/>
          </a:prstGeom>
        </p:spPr>
      </p:pic>
      <p:grpSp>
        <p:nvGrpSpPr>
          <p:cNvPr id="3" name="Group 3"/>
          <p:cNvGrpSpPr/>
          <p:nvPr/>
        </p:nvGrpSpPr>
        <p:grpSpPr>
          <a:xfrm>
            <a:off x="814203" y="741836"/>
            <a:ext cx="15156522" cy="8800122"/>
            <a:chOff x="0" y="0"/>
            <a:chExt cx="4451283" cy="2584487"/>
          </a:xfrm>
          <a:solidFill>
            <a:srgbClr val="FFF6F6"/>
          </a:solidFill>
        </p:grpSpPr>
        <p:sp>
          <p:nvSpPr>
            <p:cNvPr id="4" name="Freeform 4"/>
            <p:cNvSpPr/>
            <p:nvPr/>
          </p:nvSpPr>
          <p:spPr>
            <a:xfrm>
              <a:off x="0" y="0"/>
              <a:ext cx="4451283" cy="2584487"/>
            </a:xfrm>
            <a:custGeom>
              <a:avLst/>
              <a:gdLst/>
              <a:ahLst/>
              <a:cxnLst/>
              <a:rect l="l" t="t" r="r" b="b"/>
              <a:pathLst>
                <a:path w="4451283" h="2584487">
                  <a:moveTo>
                    <a:pt x="0" y="0"/>
                  </a:moveTo>
                  <a:lnTo>
                    <a:pt x="4451283" y="0"/>
                  </a:lnTo>
                  <a:lnTo>
                    <a:pt x="4451283" y="2584487"/>
                  </a:lnTo>
                  <a:lnTo>
                    <a:pt x="0" y="2584487"/>
                  </a:lnTo>
                  <a:close/>
                </a:path>
              </a:pathLst>
            </a:custGeom>
            <a:grpFill/>
          </p:spPr>
          <p:txBody>
            <a:bodyPr/>
            <a:lstStyle/>
            <a:p>
              <a:endParaRPr lang="fi-FI"/>
            </a:p>
          </p:txBody>
        </p:sp>
      </p:grpSp>
      <p:sp>
        <p:nvSpPr>
          <p:cNvPr id="5" name="TextBox 5"/>
          <p:cNvSpPr txBox="1"/>
          <p:nvPr/>
        </p:nvSpPr>
        <p:spPr>
          <a:xfrm>
            <a:off x="1640490" y="1520436"/>
            <a:ext cx="10596658" cy="769441"/>
          </a:xfrm>
          <a:prstGeom prst="rect">
            <a:avLst/>
          </a:prstGeom>
        </p:spPr>
        <p:txBody>
          <a:bodyPr lIns="0" tIns="0" rIns="0" bIns="0" rtlCol="0" anchor="t">
            <a:spAutoFit/>
          </a:bodyPr>
          <a:lstStyle/>
          <a:p>
            <a:pPr>
              <a:lnSpc>
                <a:spcPts val="5952"/>
              </a:lnSpc>
            </a:pPr>
            <a:r>
              <a:rPr lang="en-US" sz="6400" dirty="0">
                <a:solidFill>
                  <a:srgbClr val="7D067F"/>
                </a:solidFill>
                <a:latin typeface="Comfortaa Bold"/>
              </a:rPr>
              <a:t>LIIKUNTA</a:t>
            </a:r>
          </a:p>
        </p:txBody>
      </p:sp>
      <p:sp>
        <p:nvSpPr>
          <p:cNvPr id="6" name="TextBox 6"/>
          <p:cNvSpPr txBox="1"/>
          <p:nvPr/>
        </p:nvSpPr>
        <p:spPr>
          <a:xfrm>
            <a:off x="1640490" y="2589397"/>
            <a:ext cx="13503948" cy="5970865"/>
          </a:xfrm>
          <a:prstGeom prst="rect">
            <a:avLst/>
          </a:prstGeom>
        </p:spPr>
        <p:txBody>
          <a:bodyPr lIns="0" tIns="0" rIns="0" bIns="0" rtlCol="0" anchor="t">
            <a:spAutoFit/>
          </a:bodyPr>
          <a:lstStyle/>
          <a:p>
            <a:pPr marL="457200" indent="-457200">
              <a:buClr>
                <a:srgbClr val="7D057F"/>
              </a:buClr>
              <a:buFont typeface="Arial" panose="020B0604020202020204" pitchFamily="34" charset="0"/>
              <a:buChar char="•"/>
            </a:pPr>
            <a:r>
              <a:rPr lang="fi-FI" sz="4400" dirty="0">
                <a:latin typeface="Comfortaa Bold" panose="020F0803070200060003" pitchFamily="34" charset="0"/>
              </a:rPr>
              <a:t>Säännöllinen liikunta pienentää sairastumisriskiä jopa 25 %</a:t>
            </a:r>
          </a:p>
          <a:p>
            <a:pPr>
              <a:buClr>
                <a:srgbClr val="7D057F"/>
              </a:buClr>
            </a:pPr>
            <a:endParaRPr lang="fi-FI" sz="4400" dirty="0">
              <a:latin typeface="Comfortaa Bold" panose="020F0803070200060003" pitchFamily="34" charset="0"/>
            </a:endParaRPr>
          </a:p>
          <a:p>
            <a:pPr marL="457200" indent="-457200">
              <a:buClr>
                <a:srgbClr val="7D057F"/>
              </a:buClr>
              <a:buFont typeface="Arial" panose="020B0604020202020204" pitchFamily="34" charset="0"/>
              <a:buChar char="•"/>
            </a:pPr>
            <a:r>
              <a:rPr lang="fi-FI" sz="4400" dirty="0">
                <a:latin typeface="Comfortaa Bold" panose="020F0803070200060003" pitchFamily="34" charset="0"/>
              </a:rPr>
              <a:t>Liikunta vaikuttaa hormonitasapainoon kehossa</a:t>
            </a:r>
          </a:p>
          <a:p>
            <a:pPr>
              <a:buClr>
                <a:srgbClr val="7D057F"/>
              </a:buClr>
            </a:pPr>
            <a:endParaRPr lang="fi-FI" sz="4400" dirty="0">
              <a:latin typeface="Comfortaa Bold" panose="020F0803070200060003" pitchFamily="34" charset="0"/>
            </a:endParaRPr>
          </a:p>
          <a:p>
            <a:pPr marL="457200" indent="-457200">
              <a:buClr>
                <a:srgbClr val="7D057F"/>
              </a:buClr>
              <a:buFont typeface="Arial" panose="020B0604020202020204" pitchFamily="34" charset="0"/>
              <a:buChar char="•"/>
            </a:pPr>
            <a:r>
              <a:rPr lang="fi-FI" sz="4400" dirty="0">
                <a:latin typeface="Comfortaa Bold" panose="020F0803070200060003" pitchFamily="34" charset="0"/>
              </a:rPr>
              <a:t>Liikunta vahvistaa immuunijärjestelmää ja auttaa rauhoittamaan matala-asteista tulehdustilaa kehossa</a:t>
            </a:r>
          </a:p>
          <a:p>
            <a:pPr>
              <a:buClr>
                <a:srgbClr val="7D057F"/>
              </a:buClr>
            </a:pPr>
            <a:endParaRPr lang="fi-FI" sz="3600" dirty="0">
              <a:latin typeface="Comfortaa Bold" panose="020F0803070200060003" pitchFamily="34" charset="0"/>
            </a:endParaRPr>
          </a:p>
        </p:txBody>
      </p:sp>
    </p:spTree>
    <p:extLst>
      <p:ext uri="{BB962C8B-B14F-4D97-AF65-F5344CB8AC3E}">
        <p14:creationId xmlns:p14="http://schemas.microsoft.com/office/powerpoint/2010/main" val="1462190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5317" b="5317"/>
          <a:stretch>
            <a:fillRect/>
          </a:stretch>
        </p:blipFill>
        <p:spPr>
          <a:xfrm>
            <a:off x="6776775" y="0"/>
            <a:ext cx="11511225" cy="10287000"/>
          </a:xfrm>
          <a:prstGeom prst="rect">
            <a:avLst/>
          </a:prstGeom>
        </p:spPr>
      </p:pic>
      <p:grpSp>
        <p:nvGrpSpPr>
          <p:cNvPr id="3" name="Group 3"/>
          <p:cNvGrpSpPr/>
          <p:nvPr/>
        </p:nvGrpSpPr>
        <p:grpSpPr>
          <a:xfrm>
            <a:off x="814203" y="741836"/>
            <a:ext cx="15156522" cy="8800122"/>
            <a:chOff x="0" y="0"/>
            <a:chExt cx="4451283" cy="2584487"/>
          </a:xfrm>
          <a:solidFill>
            <a:srgbClr val="FFF6F6"/>
          </a:solidFill>
        </p:grpSpPr>
        <p:sp>
          <p:nvSpPr>
            <p:cNvPr id="4" name="Freeform 4"/>
            <p:cNvSpPr/>
            <p:nvPr/>
          </p:nvSpPr>
          <p:spPr>
            <a:xfrm>
              <a:off x="0" y="0"/>
              <a:ext cx="4451283" cy="2584487"/>
            </a:xfrm>
            <a:custGeom>
              <a:avLst/>
              <a:gdLst/>
              <a:ahLst/>
              <a:cxnLst/>
              <a:rect l="l" t="t" r="r" b="b"/>
              <a:pathLst>
                <a:path w="4451283" h="2584487">
                  <a:moveTo>
                    <a:pt x="0" y="0"/>
                  </a:moveTo>
                  <a:lnTo>
                    <a:pt x="4451283" y="0"/>
                  </a:lnTo>
                  <a:lnTo>
                    <a:pt x="4451283" y="2584487"/>
                  </a:lnTo>
                  <a:lnTo>
                    <a:pt x="0" y="2584487"/>
                  </a:lnTo>
                  <a:close/>
                </a:path>
              </a:pathLst>
            </a:custGeom>
            <a:grpFill/>
          </p:spPr>
          <p:txBody>
            <a:bodyPr/>
            <a:lstStyle/>
            <a:p>
              <a:endParaRPr lang="fi-FI"/>
            </a:p>
          </p:txBody>
        </p:sp>
      </p:grpSp>
      <p:sp>
        <p:nvSpPr>
          <p:cNvPr id="5" name="TextBox 5"/>
          <p:cNvSpPr txBox="1"/>
          <p:nvPr/>
        </p:nvSpPr>
        <p:spPr>
          <a:xfrm>
            <a:off x="1478446" y="1520436"/>
            <a:ext cx="10596658" cy="769441"/>
          </a:xfrm>
          <a:prstGeom prst="rect">
            <a:avLst/>
          </a:prstGeom>
        </p:spPr>
        <p:txBody>
          <a:bodyPr lIns="0" tIns="0" rIns="0" bIns="0" rtlCol="0" anchor="t">
            <a:spAutoFit/>
          </a:bodyPr>
          <a:lstStyle/>
          <a:p>
            <a:pPr>
              <a:lnSpc>
                <a:spcPts val="5952"/>
              </a:lnSpc>
            </a:pPr>
            <a:r>
              <a:rPr lang="en-US" sz="6400" dirty="0">
                <a:solidFill>
                  <a:srgbClr val="7D067F"/>
                </a:solidFill>
                <a:latin typeface="Comfortaa Bold"/>
              </a:rPr>
              <a:t>RUOKAVALIO</a:t>
            </a:r>
          </a:p>
        </p:txBody>
      </p:sp>
      <p:sp>
        <p:nvSpPr>
          <p:cNvPr id="6" name="TextBox 6"/>
          <p:cNvSpPr txBox="1"/>
          <p:nvPr/>
        </p:nvSpPr>
        <p:spPr>
          <a:xfrm>
            <a:off x="1640490" y="2890520"/>
            <a:ext cx="13503948" cy="6647974"/>
          </a:xfrm>
          <a:prstGeom prst="rect">
            <a:avLst/>
          </a:prstGeom>
        </p:spPr>
        <p:txBody>
          <a:bodyPr lIns="0" tIns="0" rIns="0" bIns="0" rtlCol="0" anchor="t">
            <a:spAutoFit/>
          </a:bodyPr>
          <a:lstStyle/>
          <a:p>
            <a:pPr marL="457200" indent="-457200">
              <a:buClr>
                <a:srgbClr val="7D057F"/>
              </a:buClr>
              <a:buFont typeface="Arial" panose="020B0604020202020204" pitchFamily="34" charset="0"/>
              <a:buChar char="•"/>
            </a:pPr>
            <a:r>
              <a:rPr lang="fi-FI" sz="4400" dirty="0">
                <a:latin typeface="Comfortaa Bold" panose="020F0803070200060003" pitchFamily="34" charset="0"/>
              </a:rPr>
              <a:t>vaikuttaa syöpäriskiin sekä itsenäisesti että painonhallinnan kautta</a:t>
            </a:r>
          </a:p>
          <a:p>
            <a:pPr marL="457200" indent="-457200">
              <a:buClr>
                <a:srgbClr val="7D057F"/>
              </a:buClr>
              <a:buFont typeface="Arial" panose="020B0604020202020204" pitchFamily="34" charset="0"/>
              <a:buChar char="•"/>
            </a:pPr>
            <a:endParaRPr lang="fi-FI" sz="4400" dirty="0">
              <a:latin typeface="Comfortaa Bold" panose="020F0803070200060003" pitchFamily="34" charset="0"/>
            </a:endParaRPr>
          </a:p>
          <a:p>
            <a:pPr marL="457200" indent="-457200">
              <a:buClr>
                <a:srgbClr val="7D057F"/>
              </a:buClr>
              <a:buFont typeface="Arial" panose="020B0604020202020204" pitchFamily="34" charset="0"/>
              <a:buChar char="•"/>
            </a:pPr>
            <a:r>
              <a:rPr lang="fi-FI" sz="4400" dirty="0">
                <a:latin typeface="Comfortaa Bold" panose="020F0803070200060003" pitchFamily="34" charset="0"/>
              </a:rPr>
              <a:t>Terveellinen ruokavalio vahvistaa vastustuskykyä, vähentää lievää tulehdustilaa</a:t>
            </a:r>
          </a:p>
          <a:p>
            <a:pPr marL="571500" indent="-571500">
              <a:buClr>
                <a:srgbClr val="7D057F"/>
              </a:buClr>
              <a:buFont typeface="Arial" panose="020B0604020202020204" pitchFamily="34" charset="0"/>
              <a:buChar char="•"/>
            </a:pPr>
            <a:endParaRPr lang="fi-FI" sz="4400" dirty="0">
              <a:latin typeface="Comfortaa Bold" panose="020F0803070200060003" pitchFamily="34" charset="0"/>
            </a:endParaRPr>
          </a:p>
          <a:p>
            <a:pPr marL="457200" indent="-457200">
              <a:buClr>
                <a:srgbClr val="7D057F"/>
              </a:buClr>
              <a:buFont typeface="Arial" panose="020B0604020202020204" pitchFamily="34" charset="0"/>
              <a:buChar char="•"/>
            </a:pPr>
            <a:r>
              <a:rPr lang="fi-FI" sz="4400" dirty="0">
                <a:latin typeface="Comfortaa Bold" panose="020F0803070200060003" pitchFamily="34" charset="0"/>
              </a:rPr>
              <a:t>Kansainväliset ja kansalliset ravitsemussuositukset ovat syöpäterveellinen valinta</a:t>
            </a:r>
          </a:p>
          <a:p>
            <a:pPr>
              <a:buClr>
                <a:srgbClr val="7D057F"/>
              </a:buClr>
            </a:pPr>
            <a:endParaRPr lang="fi-FI" sz="3600" dirty="0">
              <a:latin typeface="Comfortaa Bold" panose="020F0803070200060003" pitchFamily="34" charset="0"/>
            </a:endParaRPr>
          </a:p>
        </p:txBody>
      </p:sp>
    </p:spTree>
    <p:extLst>
      <p:ext uri="{BB962C8B-B14F-4D97-AF65-F5344CB8AC3E}">
        <p14:creationId xmlns:p14="http://schemas.microsoft.com/office/powerpoint/2010/main" val="1656084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5317" b="5317"/>
          <a:stretch>
            <a:fillRect/>
          </a:stretch>
        </p:blipFill>
        <p:spPr>
          <a:xfrm>
            <a:off x="6776775" y="0"/>
            <a:ext cx="11511225" cy="10287000"/>
          </a:xfrm>
          <a:prstGeom prst="rect">
            <a:avLst/>
          </a:prstGeom>
        </p:spPr>
      </p:pic>
      <p:grpSp>
        <p:nvGrpSpPr>
          <p:cNvPr id="3" name="Group 3"/>
          <p:cNvGrpSpPr/>
          <p:nvPr/>
        </p:nvGrpSpPr>
        <p:grpSpPr>
          <a:xfrm>
            <a:off x="609600" y="1671637"/>
            <a:ext cx="16149561" cy="6943725"/>
            <a:chOff x="0" y="0"/>
            <a:chExt cx="4451283" cy="1913890"/>
          </a:xfrm>
          <a:solidFill>
            <a:srgbClr val="FFF6F6"/>
          </a:solidFill>
        </p:grpSpPr>
        <p:sp>
          <p:nvSpPr>
            <p:cNvPr id="4" name="Freeform 4"/>
            <p:cNvSpPr/>
            <p:nvPr/>
          </p:nvSpPr>
          <p:spPr>
            <a:xfrm>
              <a:off x="0" y="0"/>
              <a:ext cx="4451283" cy="1913890"/>
            </a:xfrm>
            <a:custGeom>
              <a:avLst/>
              <a:gdLst/>
              <a:ahLst/>
              <a:cxnLst/>
              <a:rect l="l" t="t" r="r" b="b"/>
              <a:pathLst>
                <a:path w="4451283" h="1913890">
                  <a:moveTo>
                    <a:pt x="0" y="0"/>
                  </a:moveTo>
                  <a:lnTo>
                    <a:pt x="4451283" y="0"/>
                  </a:lnTo>
                  <a:lnTo>
                    <a:pt x="4451283" y="1913890"/>
                  </a:lnTo>
                  <a:lnTo>
                    <a:pt x="0" y="1913890"/>
                  </a:lnTo>
                  <a:close/>
                </a:path>
              </a:pathLst>
            </a:custGeom>
            <a:grpFill/>
          </p:spPr>
          <p:txBody>
            <a:bodyPr/>
            <a:lstStyle/>
            <a:p>
              <a:endParaRPr lang="fi-FI"/>
            </a:p>
          </p:txBody>
        </p:sp>
      </p:grpSp>
      <p:sp>
        <p:nvSpPr>
          <p:cNvPr id="6" name="TextBox 6"/>
          <p:cNvSpPr txBox="1"/>
          <p:nvPr/>
        </p:nvSpPr>
        <p:spPr>
          <a:xfrm>
            <a:off x="1143000" y="2705100"/>
            <a:ext cx="14254258" cy="5385770"/>
          </a:xfrm>
          <a:prstGeom prst="rect">
            <a:avLst/>
          </a:prstGeom>
        </p:spPr>
        <p:txBody>
          <a:bodyPr lIns="0" tIns="0" rIns="0" bIns="0" rtlCol="0" anchor="t">
            <a:spAutoFit/>
          </a:bodyPr>
          <a:lstStyle/>
          <a:p>
            <a:pPr marL="457200" indent="-457200">
              <a:lnSpc>
                <a:spcPct val="120000"/>
              </a:lnSpc>
              <a:buClr>
                <a:srgbClr val="7D057F"/>
              </a:buClr>
              <a:buFont typeface="Arial" panose="020B0604020202020204" pitchFamily="34" charset="0"/>
              <a:buChar char="•"/>
            </a:pPr>
            <a:r>
              <a:rPr lang="fi-FI" sz="4400" dirty="0">
                <a:latin typeface="Comfortaa Bold" panose="020F0803070200060003" pitchFamily="34" charset="0"/>
              </a:rPr>
              <a:t>Tavoitteena edistää rintasyövän varhaista toteamista, terveitä elämäntapoja ja kehorakkautta</a:t>
            </a:r>
          </a:p>
          <a:p>
            <a:pPr marL="457200" indent="-457200">
              <a:lnSpc>
                <a:spcPct val="120000"/>
              </a:lnSpc>
              <a:buClr>
                <a:srgbClr val="7D057F"/>
              </a:buClr>
              <a:buFont typeface="Arial" panose="020B0604020202020204" pitchFamily="34" charset="0"/>
              <a:buChar char="•"/>
            </a:pPr>
            <a:endParaRPr lang="fi-FI" sz="4400" dirty="0">
              <a:latin typeface="Comfortaa Bold" panose="020F0803070200060003" pitchFamily="34" charset="0"/>
            </a:endParaRPr>
          </a:p>
          <a:p>
            <a:pPr marL="457200" indent="-457200">
              <a:lnSpc>
                <a:spcPct val="120000"/>
              </a:lnSpc>
              <a:buClr>
                <a:srgbClr val="7D057F"/>
              </a:buClr>
              <a:buFont typeface="Arial" panose="020B0604020202020204" pitchFamily="34" charset="0"/>
              <a:buChar char="•"/>
            </a:pPr>
            <a:r>
              <a:rPr lang="fi-FI" sz="4400" dirty="0">
                <a:latin typeface="Comfortaa Bold" panose="020F0803070200060003" pitchFamily="34" charset="0"/>
              </a:rPr>
              <a:t>Yhdistys perustettiin vuonna 1992, tunnettiin aiemmin nimellä </a:t>
            </a:r>
            <a:r>
              <a:rPr lang="fi-FI" sz="4400" dirty="0" err="1">
                <a:latin typeface="Comfortaa Bold" panose="020F0803070200060003" pitchFamily="34" charset="0"/>
              </a:rPr>
              <a:t>ProMama</a:t>
            </a:r>
            <a:r>
              <a:rPr lang="fi-FI" sz="4400" dirty="0">
                <a:latin typeface="Comfortaa Bold" panose="020F0803070200060003" pitchFamily="34" charset="0"/>
              </a:rPr>
              <a:t> ry</a:t>
            </a:r>
          </a:p>
          <a:p>
            <a:pPr>
              <a:lnSpc>
                <a:spcPts val="4601"/>
              </a:lnSpc>
            </a:pPr>
            <a:endParaRPr lang="en-US" sz="2358" dirty="0">
              <a:solidFill>
                <a:srgbClr val="2B2B2B"/>
              </a:solidFill>
              <a:latin typeface="Comfortaa Bold"/>
            </a:endParaRPr>
          </a:p>
        </p:txBody>
      </p:sp>
    </p:spTree>
    <p:extLst>
      <p:ext uri="{BB962C8B-B14F-4D97-AF65-F5344CB8AC3E}">
        <p14:creationId xmlns:p14="http://schemas.microsoft.com/office/powerpoint/2010/main" val="151898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D067F"/>
        </a:solidFill>
        <a:effectLst/>
      </p:bgPr>
    </p:bg>
    <p:spTree>
      <p:nvGrpSpPr>
        <p:cNvPr id="1" name="">
          <a:extLst>
            <a:ext uri="{FF2B5EF4-FFF2-40B4-BE49-F238E27FC236}">
              <a16:creationId xmlns:a16="http://schemas.microsoft.com/office/drawing/2014/main" id="{56411753-DC36-3D94-A2DF-F223A848FE94}"/>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F0A6BA39-ADF6-308B-4CB4-7BCE8AFAEE19}"/>
              </a:ext>
            </a:extLst>
          </p:cNvPr>
          <p:cNvSpPr/>
          <p:nvPr/>
        </p:nvSpPr>
        <p:spPr>
          <a:xfrm>
            <a:off x="13436966" y="0"/>
            <a:ext cx="4851034" cy="10287000"/>
          </a:xfrm>
          <a:prstGeom prst="rect">
            <a:avLst/>
          </a:prstGeom>
          <a:solidFill>
            <a:srgbClr val="E8C3E4"/>
          </a:solidFill>
        </p:spPr>
        <p:txBody>
          <a:bodyPr/>
          <a:lstStyle/>
          <a:p>
            <a:endParaRPr lang="fi-FI" dirty="0"/>
          </a:p>
        </p:txBody>
      </p:sp>
      <p:sp>
        <p:nvSpPr>
          <p:cNvPr id="3" name="AutoShape 3">
            <a:extLst>
              <a:ext uri="{FF2B5EF4-FFF2-40B4-BE49-F238E27FC236}">
                <a16:creationId xmlns:a16="http://schemas.microsoft.com/office/drawing/2014/main" id="{15F8A843-498F-FC9C-F235-FC0CCABC5D0D}"/>
              </a:ext>
            </a:extLst>
          </p:cNvPr>
          <p:cNvSpPr/>
          <p:nvPr/>
        </p:nvSpPr>
        <p:spPr>
          <a:xfrm>
            <a:off x="0" y="1041021"/>
            <a:ext cx="11729590" cy="40005"/>
          </a:xfrm>
          <a:prstGeom prst="rect">
            <a:avLst/>
          </a:prstGeom>
          <a:solidFill>
            <a:srgbClr val="E8C3E4"/>
          </a:solidFill>
        </p:spPr>
        <p:txBody>
          <a:bodyPr/>
          <a:lstStyle/>
          <a:p>
            <a:endParaRPr lang="fi-FI" dirty="0"/>
          </a:p>
        </p:txBody>
      </p:sp>
      <p:pic>
        <p:nvPicPr>
          <p:cNvPr id="4" name="Picture 4">
            <a:extLst>
              <a:ext uri="{FF2B5EF4-FFF2-40B4-BE49-F238E27FC236}">
                <a16:creationId xmlns:a16="http://schemas.microsoft.com/office/drawing/2014/main" id="{0A851E36-9949-3470-276E-DD1668F145D7}"/>
              </a:ext>
            </a:extLst>
          </p:cNvPr>
          <p:cNvPicPr>
            <a:picLocks noChangeAspect="1"/>
          </p:cNvPicPr>
          <p:nvPr/>
        </p:nvPicPr>
        <p:blipFill>
          <a:blip r:embed="rId2"/>
          <a:srcRect/>
          <a:stretch>
            <a:fillRect/>
          </a:stretch>
        </p:blipFill>
        <p:spPr>
          <a:xfrm>
            <a:off x="12732555" y="2010053"/>
            <a:ext cx="5202703" cy="5202703"/>
          </a:xfrm>
          <a:prstGeom prst="rect">
            <a:avLst/>
          </a:prstGeom>
        </p:spPr>
      </p:pic>
      <p:sp>
        <p:nvSpPr>
          <p:cNvPr id="6" name="TextBox 6">
            <a:extLst>
              <a:ext uri="{FF2B5EF4-FFF2-40B4-BE49-F238E27FC236}">
                <a16:creationId xmlns:a16="http://schemas.microsoft.com/office/drawing/2014/main" id="{D7BD4E30-7E6D-1202-B350-8CF88151823F}"/>
              </a:ext>
            </a:extLst>
          </p:cNvPr>
          <p:cNvSpPr txBox="1"/>
          <p:nvPr/>
        </p:nvSpPr>
        <p:spPr>
          <a:xfrm>
            <a:off x="1295400" y="3044744"/>
            <a:ext cx="12580156" cy="4204164"/>
          </a:xfrm>
          <a:prstGeom prst="rect">
            <a:avLst/>
          </a:prstGeom>
        </p:spPr>
        <p:txBody>
          <a:bodyPr wrap="square" lIns="0" tIns="0" rIns="0" bIns="0" rtlCol="0" anchor="t">
            <a:spAutoFit/>
          </a:bodyPr>
          <a:lstStyle/>
          <a:p>
            <a:pPr>
              <a:lnSpc>
                <a:spcPts val="11160"/>
              </a:lnSpc>
            </a:pPr>
            <a:r>
              <a:rPr lang="en-US" sz="8800" dirty="0" err="1">
                <a:solidFill>
                  <a:srgbClr val="FAE6F8"/>
                </a:solidFill>
                <a:latin typeface="Comfortaa Bold"/>
              </a:rPr>
              <a:t>Rintasyövän</a:t>
            </a:r>
            <a:r>
              <a:rPr lang="en-US" sz="8800" dirty="0">
                <a:solidFill>
                  <a:srgbClr val="FAE6F8"/>
                </a:solidFill>
                <a:latin typeface="Comfortaa Bold"/>
              </a:rPr>
              <a:t> </a:t>
            </a:r>
          </a:p>
          <a:p>
            <a:pPr>
              <a:lnSpc>
                <a:spcPts val="11160"/>
              </a:lnSpc>
            </a:pPr>
            <a:r>
              <a:rPr lang="en-US" sz="8800" dirty="0" err="1">
                <a:solidFill>
                  <a:srgbClr val="FAE6F8"/>
                </a:solidFill>
                <a:latin typeface="Comfortaa Bold"/>
              </a:rPr>
              <a:t>varhainen</a:t>
            </a:r>
            <a:r>
              <a:rPr lang="en-US" sz="8800" dirty="0">
                <a:solidFill>
                  <a:srgbClr val="FAE6F8"/>
                </a:solidFill>
                <a:latin typeface="Comfortaa Bold"/>
              </a:rPr>
              <a:t> </a:t>
            </a:r>
          </a:p>
          <a:p>
            <a:pPr>
              <a:lnSpc>
                <a:spcPts val="11160"/>
              </a:lnSpc>
            </a:pPr>
            <a:r>
              <a:rPr lang="en-US" sz="8800" dirty="0" err="1">
                <a:solidFill>
                  <a:srgbClr val="FAE6F8"/>
                </a:solidFill>
                <a:latin typeface="Comfortaa Bold"/>
              </a:rPr>
              <a:t>toteaminen</a:t>
            </a:r>
            <a:endParaRPr lang="en-US" sz="8800" dirty="0">
              <a:solidFill>
                <a:srgbClr val="FAE6F8"/>
              </a:solidFill>
              <a:latin typeface="Comfortaa Bold"/>
            </a:endParaRPr>
          </a:p>
        </p:txBody>
      </p:sp>
      <p:sp>
        <p:nvSpPr>
          <p:cNvPr id="8" name="TextBox 8">
            <a:extLst>
              <a:ext uri="{FF2B5EF4-FFF2-40B4-BE49-F238E27FC236}">
                <a16:creationId xmlns:a16="http://schemas.microsoft.com/office/drawing/2014/main" id="{A628CAB9-FE64-F3CE-B17D-8F00551C6F62}"/>
              </a:ext>
            </a:extLst>
          </p:cNvPr>
          <p:cNvSpPr txBox="1"/>
          <p:nvPr/>
        </p:nvSpPr>
        <p:spPr>
          <a:xfrm>
            <a:off x="3246124" y="8692329"/>
            <a:ext cx="5405894" cy="565971"/>
          </a:xfrm>
          <a:prstGeom prst="rect">
            <a:avLst/>
          </a:prstGeom>
        </p:spPr>
        <p:txBody>
          <a:bodyPr lIns="0" tIns="0" rIns="0" bIns="0" rtlCol="0" anchor="t">
            <a:spAutoFit/>
          </a:bodyPr>
          <a:lstStyle/>
          <a:p>
            <a:pPr algn="ctr">
              <a:lnSpc>
                <a:spcPts val="4504"/>
              </a:lnSpc>
            </a:pPr>
            <a:r>
              <a:rPr lang="en-US" sz="3217">
                <a:solidFill>
                  <a:srgbClr val="FFFFFF"/>
                </a:solidFill>
                <a:latin typeface="Comfortaa Light"/>
              </a:rPr>
              <a:t>www.tunnerintasi.fi</a:t>
            </a:r>
          </a:p>
        </p:txBody>
      </p:sp>
    </p:spTree>
    <p:extLst>
      <p:ext uri="{BB962C8B-B14F-4D97-AF65-F5344CB8AC3E}">
        <p14:creationId xmlns:p14="http://schemas.microsoft.com/office/powerpoint/2010/main" val="3785285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5317" b="5317"/>
          <a:stretch>
            <a:fillRect/>
          </a:stretch>
        </p:blipFill>
        <p:spPr>
          <a:xfrm>
            <a:off x="6776775" y="0"/>
            <a:ext cx="11511225" cy="10287000"/>
          </a:xfrm>
          <a:prstGeom prst="rect">
            <a:avLst/>
          </a:prstGeom>
        </p:spPr>
      </p:pic>
      <p:grpSp>
        <p:nvGrpSpPr>
          <p:cNvPr id="3" name="Group 3"/>
          <p:cNvGrpSpPr/>
          <p:nvPr/>
        </p:nvGrpSpPr>
        <p:grpSpPr>
          <a:xfrm>
            <a:off x="814203" y="741836"/>
            <a:ext cx="15156522" cy="8800122"/>
            <a:chOff x="0" y="0"/>
            <a:chExt cx="4451283" cy="2584487"/>
          </a:xfrm>
          <a:solidFill>
            <a:srgbClr val="FFF6F6"/>
          </a:solidFill>
        </p:grpSpPr>
        <p:sp>
          <p:nvSpPr>
            <p:cNvPr id="4" name="Freeform 4"/>
            <p:cNvSpPr/>
            <p:nvPr/>
          </p:nvSpPr>
          <p:spPr>
            <a:xfrm>
              <a:off x="0" y="0"/>
              <a:ext cx="4451283" cy="2584487"/>
            </a:xfrm>
            <a:custGeom>
              <a:avLst/>
              <a:gdLst/>
              <a:ahLst/>
              <a:cxnLst/>
              <a:rect l="l" t="t" r="r" b="b"/>
              <a:pathLst>
                <a:path w="4451283" h="2584487">
                  <a:moveTo>
                    <a:pt x="0" y="0"/>
                  </a:moveTo>
                  <a:lnTo>
                    <a:pt x="4451283" y="0"/>
                  </a:lnTo>
                  <a:lnTo>
                    <a:pt x="4451283" y="2584487"/>
                  </a:lnTo>
                  <a:lnTo>
                    <a:pt x="0" y="2584487"/>
                  </a:lnTo>
                  <a:close/>
                </a:path>
              </a:pathLst>
            </a:custGeom>
            <a:grpFill/>
          </p:spPr>
          <p:txBody>
            <a:bodyPr/>
            <a:lstStyle/>
            <a:p>
              <a:endParaRPr lang="fi-FI"/>
            </a:p>
          </p:txBody>
        </p:sp>
      </p:grpSp>
      <p:sp>
        <p:nvSpPr>
          <p:cNvPr id="5" name="TextBox 5"/>
          <p:cNvSpPr txBox="1"/>
          <p:nvPr/>
        </p:nvSpPr>
        <p:spPr>
          <a:xfrm>
            <a:off x="1640491" y="2113480"/>
            <a:ext cx="10596658" cy="769441"/>
          </a:xfrm>
          <a:prstGeom prst="rect">
            <a:avLst/>
          </a:prstGeom>
        </p:spPr>
        <p:txBody>
          <a:bodyPr lIns="0" tIns="0" rIns="0" bIns="0" rtlCol="0" anchor="t">
            <a:spAutoFit/>
          </a:bodyPr>
          <a:lstStyle/>
          <a:p>
            <a:pPr>
              <a:lnSpc>
                <a:spcPts val="5952"/>
              </a:lnSpc>
            </a:pPr>
            <a:r>
              <a:rPr lang="en-US" sz="6400" dirty="0">
                <a:solidFill>
                  <a:srgbClr val="7D067F"/>
                </a:solidFill>
                <a:latin typeface="Comfortaa Bold"/>
              </a:rPr>
              <a:t>VARHAINEN TOTEAMINEN</a:t>
            </a:r>
          </a:p>
        </p:txBody>
      </p:sp>
      <p:sp>
        <p:nvSpPr>
          <p:cNvPr id="6" name="TextBox 6"/>
          <p:cNvSpPr txBox="1"/>
          <p:nvPr/>
        </p:nvSpPr>
        <p:spPr>
          <a:xfrm>
            <a:off x="1640490" y="3837918"/>
            <a:ext cx="13503948" cy="4616648"/>
          </a:xfrm>
          <a:prstGeom prst="rect">
            <a:avLst/>
          </a:prstGeom>
        </p:spPr>
        <p:txBody>
          <a:bodyPr lIns="0" tIns="0" rIns="0" bIns="0" rtlCol="0" anchor="t">
            <a:spAutoFit/>
          </a:bodyPr>
          <a:lstStyle/>
          <a:p>
            <a:pPr marL="571500" indent="-571500">
              <a:lnSpc>
                <a:spcPct val="150000"/>
              </a:lnSpc>
              <a:buClr>
                <a:srgbClr val="7D057F"/>
              </a:buClr>
              <a:buFont typeface="Arial" panose="020B0604020202020204" pitchFamily="34" charset="0"/>
              <a:buChar char="•"/>
            </a:pPr>
            <a:r>
              <a:rPr lang="fi-FI" sz="4400" dirty="0">
                <a:latin typeface="Comfortaa Bold" panose="020F0803070200060003" pitchFamily="34" charset="0"/>
              </a:rPr>
              <a:t>Rintojen omatarkkailu</a:t>
            </a:r>
          </a:p>
          <a:p>
            <a:pPr marL="571500" indent="-571500">
              <a:lnSpc>
                <a:spcPct val="150000"/>
              </a:lnSpc>
              <a:buClr>
                <a:srgbClr val="7D057F"/>
              </a:buClr>
              <a:buFont typeface="Arial" panose="020B0604020202020204" pitchFamily="34" charset="0"/>
              <a:buChar char="•"/>
            </a:pPr>
            <a:r>
              <a:rPr lang="fi-FI" sz="4400" dirty="0">
                <a:latin typeface="Comfortaa Bold" panose="020F0803070200060003" pitchFamily="34" charset="0"/>
              </a:rPr>
              <a:t>Seulontamammografia</a:t>
            </a:r>
          </a:p>
          <a:p>
            <a:pPr marL="571500" indent="-571500">
              <a:lnSpc>
                <a:spcPct val="150000"/>
              </a:lnSpc>
              <a:buClr>
                <a:srgbClr val="7D057F"/>
              </a:buClr>
              <a:buFont typeface="Arial" panose="020B0604020202020204" pitchFamily="34" charset="0"/>
              <a:buChar char="•"/>
            </a:pPr>
            <a:r>
              <a:rPr lang="fi-FI" sz="4400" dirty="0">
                <a:latin typeface="Comfortaa Bold" panose="020F0803070200060003" pitchFamily="34" charset="0"/>
              </a:rPr>
              <a:t>Muu kuvantaminen</a:t>
            </a:r>
          </a:p>
          <a:p>
            <a:pPr marL="571500" indent="-571500">
              <a:lnSpc>
                <a:spcPct val="150000"/>
              </a:lnSpc>
              <a:buClr>
                <a:srgbClr val="7D057F"/>
              </a:buClr>
              <a:buFont typeface="Arial" panose="020B0604020202020204" pitchFamily="34" charset="0"/>
              <a:buChar char="•"/>
            </a:pPr>
            <a:r>
              <a:rPr lang="fi-FI" sz="4400" dirty="0">
                <a:latin typeface="Comfortaa Bold" panose="020F0803070200060003" pitchFamily="34" charset="0"/>
              </a:rPr>
              <a:t>Lääkärin tai hoitajan kliininen tutkimus</a:t>
            </a:r>
          </a:p>
          <a:p>
            <a:pPr>
              <a:buClr>
                <a:srgbClr val="7D057F"/>
              </a:buClr>
            </a:pPr>
            <a:endParaRPr lang="fi-FI" sz="3600" dirty="0">
              <a:latin typeface="Comfortaa Bold" panose="020F0803070200060003" pitchFamily="34" charset="0"/>
            </a:endParaRPr>
          </a:p>
        </p:txBody>
      </p:sp>
    </p:spTree>
    <p:extLst>
      <p:ext uri="{BB962C8B-B14F-4D97-AF65-F5344CB8AC3E}">
        <p14:creationId xmlns:p14="http://schemas.microsoft.com/office/powerpoint/2010/main" val="3397084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88058-CE3C-0330-B3A7-5D767486CED6}"/>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F853FD9A-54A4-5296-A157-EE5AF4C8E7E0}"/>
              </a:ext>
            </a:extLst>
          </p:cNvPr>
          <p:cNvPicPr>
            <a:picLocks noChangeAspect="1"/>
          </p:cNvPicPr>
          <p:nvPr/>
        </p:nvPicPr>
        <p:blipFill>
          <a:blip r:embed="rId3"/>
          <a:srcRect t="5317" b="5317"/>
          <a:stretch>
            <a:fillRect/>
          </a:stretch>
        </p:blipFill>
        <p:spPr>
          <a:xfrm>
            <a:off x="6776775" y="0"/>
            <a:ext cx="11511225" cy="10287000"/>
          </a:xfrm>
          <a:prstGeom prst="rect">
            <a:avLst/>
          </a:prstGeom>
        </p:spPr>
      </p:pic>
      <p:grpSp>
        <p:nvGrpSpPr>
          <p:cNvPr id="3" name="Group 3">
            <a:extLst>
              <a:ext uri="{FF2B5EF4-FFF2-40B4-BE49-F238E27FC236}">
                <a16:creationId xmlns:a16="http://schemas.microsoft.com/office/drawing/2014/main" id="{EE7C7685-031A-7A38-F91B-CD21DAB21CAF}"/>
              </a:ext>
            </a:extLst>
          </p:cNvPr>
          <p:cNvGrpSpPr/>
          <p:nvPr/>
        </p:nvGrpSpPr>
        <p:grpSpPr>
          <a:xfrm>
            <a:off x="814203" y="741836"/>
            <a:ext cx="15156522" cy="8800122"/>
            <a:chOff x="0" y="0"/>
            <a:chExt cx="4451283" cy="2584487"/>
          </a:xfrm>
          <a:solidFill>
            <a:srgbClr val="FFF6F6"/>
          </a:solidFill>
        </p:grpSpPr>
        <p:sp>
          <p:nvSpPr>
            <p:cNvPr id="4" name="Freeform 4">
              <a:extLst>
                <a:ext uri="{FF2B5EF4-FFF2-40B4-BE49-F238E27FC236}">
                  <a16:creationId xmlns:a16="http://schemas.microsoft.com/office/drawing/2014/main" id="{93F13807-3C97-5983-679D-15C9A5F63539}"/>
                </a:ext>
              </a:extLst>
            </p:cNvPr>
            <p:cNvSpPr/>
            <p:nvPr/>
          </p:nvSpPr>
          <p:spPr>
            <a:xfrm>
              <a:off x="0" y="0"/>
              <a:ext cx="4451283" cy="2584487"/>
            </a:xfrm>
            <a:custGeom>
              <a:avLst/>
              <a:gdLst/>
              <a:ahLst/>
              <a:cxnLst/>
              <a:rect l="l" t="t" r="r" b="b"/>
              <a:pathLst>
                <a:path w="4451283" h="2584487">
                  <a:moveTo>
                    <a:pt x="0" y="0"/>
                  </a:moveTo>
                  <a:lnTo>
                    <a:pt x="4451283" y="0"/>
                  </a:lnTo>
                  <a:lnTo>
                    <a:pt x="4451283" y="2584487"/>
                  </a:lnTo>
                  <a:lnTo>
                    <a:pt x="0" y="2584487"/>
                  </a:lnTo>
                  <a:close/>
                </a:path>
              </a:pathLst>
            </a:custGeom>
            <a:grpFill/>
          </p:spPr>
          <p:txBody>
            <a:bodyPr/>
            <a:lstStyle/>
            <a:p>
              <a:endParaRPr lang="fi-FI"/>
            </a:p>
          </p:txBody>
        </p:sp>
      </p:grpSp>
      <p:sp>
        <p:nvSpPr>
          <p:cNvPr id="5" name="TextBox 5">
            <a:extLst>
              <a:ext uri="{FF2B5EF4-FFF2-40B4-BE49-F238E27FC236}">
                <a16:creationId xmlns:a16="http://schemas.microsoft.com/office/drawing/2014/main" id="{3BCB1545-929C-1D88-69E7-04EE3C7F4D51}"/>
              </a:ext>
            </a:extLst>
          </p:cNvPr>
          <p:cNvSpPr txBox="1"/>
          <p:nvPr/>
        </p:nvSpPr>
        <p:spPr>
          <a:xfrm>
            <a:off x="1640490" y="1829678"/>
            <a:ext cx="10596658" cy="769441"/>
          </a:xfrm>
          <a:prstGeom prst="rect">
            <a:avLst/>
          </a:prstGeom>
        </p:spPr>
        <p:txBody>
          <a:bodyPr lIns="0" tIns="0" rIns="0" bIns="0" rtlCol="0" anchor="t">
            <a:spAutoFit/>
          </a:bodyPr>
          <a:lstStyle/>
          <a:p>
            <a:pPr>
              <a:lnSpc>
                <a:spcPts val="5952"/>
              </a:lnSpc>
            </a:pPr>
            <a:r>
              <a:rPr lang="en-US" sz="6400" dirty="0" err="1">
                <a:solidFill>
                  <a:srgbClr val="7D067F"/>
                </a:solidFill>
                <a:latin typeface="Comfortaa Bold"/>
              </a:rPr>
              <a:t>Seulontamammografia</a:t>
            </a:r>
            <a:endParaRPr lang="en-US" sz="6400" dirty="0">
              <a:solidFill>
                <a:srgbClr val="7D067F"/>
              </a:solidFill>
              <a:latin typeface="Comfortaa Bold"/>
            </a:endParaRPr>
          </a:p>
        </p:txBody>
      </p:sp>
      <p:sp>
        <p:nvSpPr>
          <p:cNvPr id="7" name="TextBox 6">
            <a:extLst>
              <a:ext uri="{FF2B5EF4-FFF2-40B4-BE49-F238E27FC236}">
                <a16:creationId xmlns:a16="http://schemas.microsoft.com/office/drawing/2014/main" id="{F41D1DB8-638D-E823-46D1-0DE452685927}"/>
              </a:ext>
            </a:extLst>
          </p:cNvPr>
          <p:cNvSpPr txBox="1"/>
          <p:nvPr/>
        </p:nvSpPr>
        <p:spPr>
          <a:xfrm>
            <a:off x="1640490" y="3249088"/>
            <a:ext cx="13503948" cy="7663636"/>
          </a:xfrm>
          <a:prstGeom prst="rect">
            <a:avLst/>
          </a:prstGeom>
        </p:spPr>
        <p:txBody>
          <a:bodyPr lIns="0" tIns="0" rIns="0" bIns="0" rtlCol="0" anchor="t">
            <a:spAutoFit/>
          </a:bodyPr>
          <a:lstStyle/>
          <a:p>
            <a:pPr marL="571500" indent="-571500">
              <a:lnSpc>
                <a:spcPct val="150000"/>
              </a:lnSpc>
              <a:buClr>
                <a:srgbClr val="7D057F"/>
              </a:buClr>
              <a:buFont typeface="Arial" panose="020B0604020202020204" pitchFamily="34" charset="0"/>
              <a:buChar char="•"/>
            </a:pPr>
            <a:r>
              <a:rPr lang="fi-FI" sz="4400" dirty="0">
                <a:latin typeface="Comfortaa Bold" panose="020F0803070200060003" pitchFamily="34" charset="0"/>
              </a:rPr>
              <a:t>Rintojen röntgenkuvaus</a:t>
            </a:r>
          </a:p>
          <a:p>
            <a:pPr marL="571500" indent="-571500">
              <a:lnSpc>
                <a:spcPct val="150000"/>
              </a:lnSpc>
              <a:buClr>
                <a:srgbClr val="7D057F"/>
              </a:buClr>
              <a:buFont typeface="Arial" panose="020B0604020202020204" pitchFamily="34" charset="0"/>
              <a:buChar char="•"/>
            </a:pPr>
            <a:r>
              <a:rPr lang="fi-FI" sz="4400" dirty="0">
                <a:latin typeface="Comfortaa Bold" panose="020F0803070200060003" pitchFamily="34" charset="0"/>
              </a:rPr>
              <a:t>Ilmainen tutkimus</a:t>
            </a:r>
          </a:p>
          <a:p>
            <a:pPr marL="571500" indent="-571500">
              <a:lnSpc>
                <a:spcPct val="150000"/>
              </a:lnSpc>
              <a:buClr>
                <a:srgbClr val="7D057F"/>
              </a:buClr>
              <a:buFont typeface="Arial" panose="020B0604020202020204" pitchFamily="34" charset="0"/>
              <a:buChar char="•"/>
            </a:pPr>
            <a:r>
              <a:rPr lang="fi-FI" sz="4400" dirty="0">
                <a:latin typeface="Comfortaa Bold" panose="020F0803070200060003" pitchFamily="34" charset="0"/>
              </a:rPr>
              <a:t>50-69-vuotiaat naiset ja naisen henkilötunnuksen omaavat henkilöt</a:t>
            </a:r>
          </a:p>
          <a:p>
            <a:pPr marL="571500" indent="-571500">
              <a:lnSpc>
                <a:spcPct val="150000"/>
              </a:lnSpc>
              <a:buClr>
                <a:srgbClr val="7D057F"/>
              </a:buClr>
              <a:buFont typeface="Arial" panose="020B0604020202020204" pitchFamily="34" charset="0"/>
              <a:buChar char="•"/>
            </a:pPr>
            <a:r>
              <a:rPr lang="fi-FI" sz="4400" dirty="0">
                <a:latin typeface="Comfortaa Bold" panose="020F0803070200060003" pitchFamily="34" charset="0"/>
              </a:rPr>
              <a:t>Noin kahden vuoden välein</a:t>
            </a:r>
          </a:p>
          <a:p>
            <a:pPr>
              <a:lnSpc>
                <a:spcPct val="150000"/>
              </a:lnSpc>
              <a:buClr>
                <a:srgbClr val="7D057F"/>
              </a:buClr>
            </a:pPr>
            <a:endParaRPr lang="fi-FI" sz="4400" dirty="0">
              <a:latin typeface="Comfortaa Bold" panose="020F0803070200060003" pitchFamily="34" charset="0"/>
            </a:endParaRPr>
          </a:p>
          <a:p>
            <a:pPr marL="571500" indent="-571500">
              <a:lnSpc>
                <a:spcPct val="150000"/>
              </a:lnSpc>
              <a:buClr>
                <a:srgbClr val="7D057F"/>
              </a:buClr>
              <a:buFont typeface="Arial" panose="020B0604020202020204" pitchFamily="34" charset="0"/>
              <a:buChar char="•"/>
            </a:pPr>
            <a:endParaRPr lang="fi-FI" sz="4400" dirty="0">
              <a:latin typeface="Comfortaa Bold" panose="020F0803070200060003" pitchFamily="34" charset="0"/>
            </a:endParaRPr>
          </a:p>
          <a:p>
            <a:pPr>
              <a:buClr>
                <a:srgbClr val="7D057F"/>
              </a:buClr>
            </a:pPr>
            <a:endParaRPr lang="fi-FI" sz="3600" dirty="0">
              <a:latin typeface="Comfortaa Bold" panose="020F0803070200060003" pitchFamily="34" charset="0"/>
            </a:endParaRPr>
          </a:p>
        </p:txBody>
      </p:sp>
    </p:spTree>
    <p:extLst>
      <p:ext uri="{BB962C8B-B14F-4D97-AF65-F5344CB8AC3E}">
        <p14:creationId xmlns:p14="http://schemas.microsoft.com/office/powerpoint/2010/main" val="2611637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6F6"/>
        </a:solidFill>
        <a:effectLst/>
      </p:bgPr>
    </p:bg>
    <p:spTree>
      <p:nvGrpSpPr>
        <p:cNvPr id="1" name=""/>
        <p:cNvGrpSpPr/>
        <p:nvPr/>
      </p:nvGrpSpPr>
      <p:grpSpPr>
        <a:xfrm>
          <a:off x="0" y="0"/>
          <a:ext cx="0" cy="0"/>
          <a:chOff x="0" y="0"/>
          <a:chExt cx="0" cy="0"/>
        </a:xfrm>
      </p:grpSpPr>
      <p:sp>
        <p:nvSpPr>
          <p:cNvPr id="2" name="AutoShape 2"/>
          <p:cNvSpPr/>
          <p:nvPr/>
        </p:nvSpPr>
        <p:spPr>
          <a:xfrm>
            <a:off x="14642492" y="0"/>
            <a:ext cx="3645508" cy="10287000"/>
          </a:xfrm>
          <a:prstGeom prst="rect">
            <a:avLst/>
          </a:prstGeom>
          <a:solidFill>
            <a:srgbClr val="7D067F"/>
          </a:solidFill>
        </p:spPr>
        <p:txBody>
          <a:bodyPr/>
          <a:lstStyle/>
          <a:p>
            <a:endParaRPr lang="fi-FI"/>
          </a:p>
        </p:txBody>
      </p:sp>
      <p:sp>
        <p:nvSpPr>
          <p:cNvPr id="4" name="TextBox 4"/>
          <p:cNvSpPr txBox="1"/>
          <p:nvPr/>
        </p:nvSpPr>
        <p:spPr>
          <a:xfrm>
            <a:off x="1121735" y="2566655"/>
            <a:ext cx="12842221" cy="1031244"/>
          </a:xfrm>
          <a:prstGeom prst="rect">
            <a:avLst/>
          </a:prstGeom>
        </p:spPr>
        <p:txBody>
          <a:bodyPr lIns="0" tIns="0" rIns="0" bIns="0" rtlCol="0" anchor="t">
            <a:spAutoFit/>
          </a:bodyPr>
          <a:lstStyle/>
          <a:p>
            <a:pPr>
              <a:lnSpc>
                <a:spcPts val="4160"/>
              </a:lnSpc>
            </a:pPr>
            <a:endParaRPr lang="en-US" sz="3400" dirty="0">
              <a:solidFill>
                <a:srgbClr val="7D067F"/>
              </a:solidFill>
              <a:latin typeface="Comfortaa Bold"/>
            </a:endParaRPr>
          </a:p>
          <a:p>
            <a:pPr>
              <a:lnSpc>
                <a:spcPts val="4146"/>
              </a:lnSpc>
            </a:pPr>
            <a:endParaRPr lang="en-US" sz="3400" dirty="0">
              <a:solidFill>
                <a:srgbClr val="7D067F"/>
              </a:solidFill>
              <a:latin typeface="Comfortaa Bold"/>
            </a:endParaRPr>
          </a:p>
        </p:txBody>
      </p:sp>
      <p:sp>
        <p:nvSpPr>
          <p:cNvPr id="5" name="TextBox 5"/>
          <p:cNvSpPr txBox="1"/>
          <p:nvPr/>
        </p:nvSpPr>
        <p:spPr>
          <a:xfrm>
            <a:off x="533400" y="495300"/>
            <a:ext cx="12573000" cy="922753"/>
          </a:xfrm>
          <a:prstGeom prst="rect">
            <a:avLst/>
          </a:prstGeom>
        </p:spPr>
        <p:txBody>
          <a:bodyPr wrap="square" lIns="0" tIns="0" rIns="0" bIns="0" rtlCol="0" anchor="t">
            <a:spAutoFit/>
          </a:bodyPr>
          <a:lstStyle/>
          <a:p>
            <a:pPr algn="ctr">
              <a:lnSpc>
                <a:spcPts val="7894"/>
              </a:lnSpc>
            </a:pPr>
            <a:r>
              <a:rPr lang="en-US" sz="5638" dirty="0" err="1">
                <a:solidFill>
                  <a:srgbClr val="7D067F"/>
                </a:solidFill>
                <a:latin typeface="Comfortaa Bold"/>
              </a:rPr>
              <a:t>Rintojen</a:t>
            </a:r>
            <a:r>
              <a:rPr lang="en-US" sz="5638" dirty="0">
                <a:solidFill>
                  <a:srgbClr val="7D067F"/>
                </a:solidFill>
                <a:latin typeface="Comfortaa Bold"/>
              </a:rPr>
              <a:t> </a:t>
            </a:r>
            <a:r>
              <a:rPr lang="en-US" sz="5638" dirty="0" err="1">
                <a:solidFill>
                  <a:srgbClr val="7D067F"/>
                </a:solidFill>
                <a:latin typeface="Comfortaa Bold"/>
              </a:rPr>
              <a:t>terveyden</a:t>
            </a:r>
            <a:r>
              <a:rPr lang="en-US" sz="5638" dirty="0">
                <a:solidFill>
                  <a:srgbClr val="7D067F"/>
                </a:solidFill>
                <a:latin typeface="Comfortaa Bold"/>
              </a:rPr>
              <a:t> </a:t>
            </a:r>
            <a:r>
              <a:rPr lang="en-US" sz="5638" dirty="0" err="1">
                <a:solidFill>
                  <a:srgbClr val="7D067F"/>
                </a:solidFill>
                <a:latin typeface="Comfortaa Bold"/>
              </a:rPr>
              <a:t>tarkkailu</a:t>
            </a:r>
            <a:endParaRPr lang="en-US" sz="5638" dirty="0">
              <a:solidFill>
                <a:srgbClr val="7D067F"/>
              </a:solidFill>
              <a:latin typeface="Comfortaa Bold"/>
            </a:endParaRPr>
          </a:p>
        </p:txBody>
      </p:sp>
      <p:sp>
        <p:nvSpPr>
          <p:cNvPr id="8" name="Tekstiruutu 7">
            <a:extLst>
              <a:ext uri="{FF2B5EF4-FFF2-40B4-BE49-F238E27FC236}">
                <a16:creationId xmlns:a16="http://schemas.microsoft.com/office/drawing/2014/main" id="{F3B0E2A4-24A6-43AD-ED87-314145288797}"/>
              </a:ext>
            </a:extLst>
          </p:cNvPr>
          <p:cNvSpPr txBox="1"/>
          <p:nvPr/>
        </p:nvSpPr>
        <p:spPr>
          <a:xfrm>
            <a:off x="1249282" y="2542410"/>
            <a:ext cx="12728529" cy="5787097"/>
          </a:xfrm>
          <a:prstGeom prst="rect">
            <a:avLst/>
          </a:prstGeom>
          <a:noFill/>
        </p:spPr>
        <p:txBody>
          <a:bodyPr wrap="square">
            <a:spAutoFit/>
          </a:bodyPr>
          <a:lstStyle/>
          <a:p>
            <a:pPr marL="571500" marR="0" lvl="0" indent="-571500" algn="l" rtl="0">
              <a:lnSpc>
                <a:spcPct val="143178"/>
              </a:lnSpc>
              <a:spcBef>
                <a:spcPts val="0"/>
              </a:spcBef>
              <a:spcAft>
                <a:spcPts val="0"/>
              </a:spcAft>
              <a:buFont typeface="Arial" panose="020B0604020202020204" pitchFamily="34" charset="0"/>
              <a:buChar char="•"/>
            </a:pPr>
            <a:r>
              <a:rPr lang="fi-FI" sz="4400" b="1" i="0" u="none" strike="noStrike" cap="none" dirty="0">
                <a:latin typeface="Comfortaa"/>
                <a:ea typeface="Comfortaa"/>
                <a:cs typeface="Comfortaa"/>
                <a:sym typeface="Comfortaa"/>
              </a:rPr>
              <a:t>opit tuntemaan omat rintasi ja opastamaan muita omatarkkailuun</a:t>
            </a:r>
          </a:p>
          <a:p>
            <a:pPr marL="571500" marR="0" lvl="0" indent="-571500" algn="l" rtl="0">
              <a:lnSpc>
                <a:spcPct val="143178"/>
              </a:lnSpc>
              <a:spcBef>
                <a:spcPts val="0"/>
              </a:spcBef>
              <a:spcAft>
                <a:spcPts val="0"/>
              </a:spcAft>
              <a:buClr>
                <a:srgbClr val="000000"/>
              </a:buClr>
              <a:buSzPts val="3200"/>
              <a:buFont typeface="Arial" panose="020B0604020202020204" pitchFamily="34" charset="0"/>
              <a:buChar char="•"/>
            </a:pPr>
            <a:r>
              <a:rPr lang="fi-FI" sz="4400" b="1" i="0" u="none" strike="noStrike" cap="none" dirty="0">
                <a:latin typeface="Comfortaa"/>
                <a:ea typeface="Comfortaa"/>
                <a:cs typeface="Comfortaa"/>
                <a:sym typeface="Comfortaa"/>
              </a:rPr>
              <a:t>poikkeava muutos rinnassa huomataan mahdollisimman varhain</a:t>
            </a:r>
            <a:endParaRPr lang="fi-FI" sz="4400" b="0" i="0" u="none" strike="noStrike" cap="none" dirty="0">
              <a:latin typeface="Arial"/>
              <a:ea typeface="Arial"/>
              <a:cs typeface="Arial"/>
              <a:sym typeface="Arial"/>
            </a:endParaRPr>
          </a:p>
          <a:p>
            <a:pPr marL="571500" marR="0" lvl="0" indent="-571500" algn="l" rtl="0">
              <a:lnSpc>
                <a:spcPct val="143178"/>
              </a:lnSpc>
              <a:spcBef>
                <a:spcPts val="0"/>
              </a:spcBef>
              <a:spcAft>
                <a:spcPts val="0"/>
              </a:spcAft>
              <a:buClr>
                <a:srgbClr val="000000"/>
              </a:buClr>
              <a:buSzPts val="3200"/>
              <a:buFont typeface="Arial" panose="020B0604020202020204" pitchFamily="34" charset="0"/>
              <a:buChar char="•"/>
            </a:pPr>
            <a:r>
              <a:rPr lang="fi-FI" sz="4400" b="1" i="0" u="none" strike="noStrike" cap="none" dirty="0">
                <a:latin typeface="Comfortaa"/>
                <a:ea typeface="Comfortaa"/>
                <a:cs typeface="Comfortaa"/>
                <a:sym typeface="Comfortaa"/>
              </a:rPr>
              <a:t>lisätutkimukset ja tarvittaessa hoito voidaan aloittaa mahdollisimman varhain</a:t>
            </a:r>
          </a:p>
        </p:txBody>
      </p:sp>
    </p:spTree>
    <p:extLst>
      <p:ext uri="{BB962C8B-B14F-4D97-AF65-F5344CB8AC3E}">
        <p14:creationId xmlns:p14="http://schemas.microsoft.com/office/powerpoint/2010/main" val="1113108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6F6"/>
        </a:solidFill>
        <a:effectLst/>
      </p:bgPr>
    </p:bg>
    <p:spTree>
      <p:nvGrpSpPr>
        <p:cNvPr id="1" name=""/>
        <p:cNvGrpSpPr/>
        <p:nvPr/>
      </p:nvGrpSpPr>
      <p:grpSpPr>
        <a:xfrm>
          <a:off x="0" y="0"/>
          <a:ext cx="0" cy="0"/>
          <a:chOff x="0" y="0"/>
          <a:chExt cx="0" cy="0"/>
        </a:xfrm>
      </p:grpSpPr>
      <p:sp>
        <p:nvSpPr>
          <p:cNvPr id="2" name="AutoShape 2"/>
          <p:cNvSpPr/>
          <p:nvPr/>
        </p:nvSpPr>
        <p:spPr>
          <a:xfrm>
            <a:off x="14642492" y="0"/>
            <a:ext cx="3645508" cy="10287000"/>
          </a:xfrm>
          <a:prstGeom prst="rect">
            <a:avLst/>
          </a:prstGeom>
          <a:solidFill>
            <a:srgbClr val="7D067F"/>
          </a:solidFill>
        </p:spPr>
        <p:txBody>
          <a:bodyPr/>
          <a:lstStyle/>
          <a:p>
            <a:endParaRPr lang="fi-FI"/>
          </a:p>
        </p:txBody>
      </p:sp>
      <p:sp>
        <p:nvSpPr>
          <p:cNvPr id="4" name="TextBox 4"/>
          <p:cNvSpPr txBox="1"/>
          <p:nvPr/>
        </p:nvSpPr>
        <p:spPr>
          <a:xfrm>
            <a:off x="1121735" y="2566655"/>
            <a:ext cx="12842221" cy="1031244"/>
          </a:xfrm>
          <a:prstGeom prst="rect">
            <a:avLst/>
          </a:prstGeom>
        </p:spPr>
        <p:txBody>
          <a:bodyPr lIns="0" tIns="0" rIns="0" bIns="0" rtlCol="0" anchor="t">
            <a:spAutoFit/>
          </a:bodyPr>
          <a:lstStyle/>
          <a:p>
            <a:pPr>
              <a:lnSpc>
                <a:spcPts val="4160"/>
              </a:lnSpc>
            </a:pPr>
            <a:endParaRPr lang="en-US" sz="3400" dirty="0">
              <a:solidFill>
                <a:srgbClr val="7D067F"/>
              </a:solidFill>
              <a:latin typeface="Comfortaa Bold"/>
            </a:endParaRPr>
          </a:p>
          <a:p>
            <a:pPr>
              <a:lnSpc>
                <a:spcPts val="4146"/>
              </a:lnSpc>
            </a:pPr>
            <a:endParaRPr lang="en-US" sz="3400" dirty="0">
              <a:solidFill>
                <a:srgbClr val="7D067F"/>
              </a:solidFill>
              <a:latin typeface="Comfortaa Bold"/>
            </a:endParaRPr>
          </a:p>
        </p:txBody>
      </p:sp>
      <p:sp>
        <p:nvSpPr>
          <p:cNvPr id="5" name="TextBox 5"/>
          <p:cNvSpPr txBox="1"/>
          <p:nvPr/>
        </p:nvSpPr>
        <p:spPr>
          <a:xfrm>
            <a:off x="533400" y="495300"/>
            <a:ext cx="12573000" cy="922753"/>
          </a:xfrm>
          <a:prstGeom prst="rect">
            <a:avLst/>
          </a:prstGeom>
        </p:spPr>
        <p:txBody>
          <a:bodyPr wrap="square" lIns="0" tIns="0" rIns="0" bIns="0" rtlCol="0" anchor="t">
            <a:spAutoFit/>
          </a:bodyPr>
          <a:lstStyle/>
          <a:p>
            <a:pPr algn="ctr">
              <a:lnSpc>
                <a:spcPts val="7894"/>
              </a:lnSpc>
            </a:pPr>
            <a:r>
              <a:rPr lang="en-US" sz="5638" dirty="0" err="1">
                <a:solidFill>
                  <a:srgbClr val="7D067F"/>
                </a:solidFill>
                <a:latin typeface="Comfortaa Bold"/>
              </a:rPr>
              <a:t>Rintojen</a:t>
            </a:r>
            <a:r>
              <a:rPr lang="en-US" sz="5638" dirty="0">
                <a:solidFill>
                  <a:srgbClr val="7D067F"/>
                </a:solidFill>
                <a:latin typeface="Comfortaa Bold"/>
              </a:rPr>
              <a:t> </a:t>
            </a:r>
            <a:r>
              <a:rPr lang="en-US" sz="5638" dirty="0" err="1">
                <a:solidFill>
                  <a:srgbClr val="7D067F"/>
                </a:solidFill>
                <a:latin typeface="Comfortaa Bold"/>
              </a:rPr>
              <a:t>terveyden</a:t>
            </a:r>
            <a:r>
              <a:rPr lang="en-US" sz="5638" dirty="0">
                <a:solidFill>
                  <a:srgbClr val="7D067F"/>
                </a:solidFill>
                <a:latin typeface="Comfortaa Bold"/>
              </a:rPr>
              <a:t> </a:t>
            </a:r>
            <a:r>
              <a:rPr lang="en-US" sz="5638" dirty="0" err="1">
                <a:solidFill>
                  <a:srgbClr val="7D067F"/>
                </a:solidFill>
                <a:latin typeface="Comfortaa Bold"/>
              </a:rPr>
              <a:t>tarkkailu</a:t>
            </a:r>
            <a:endParaRPr lang="en-US" sz="5638" dirty="0">
              <a:solidFill>
                <a:srgbClr val="7D067F"/>
              </a:solidFill>
              <a:latin typeface="Comfortaa Bold"/>
            </a:endParaRPr>
          </a:p>
        </p:txBody>
      </p:sp>
      <p:sp>
        <p:nvSpPr>
          <p:cNvPr id="8" name="Tekstiruutu 7">
            <a:extLst>
              <a:ext uri="{FF2B5EF4-FFF2-40B4-BE49-F238E27FC236}">
                <a16:creationId xmlns:a16="http://schemas.microsoft.com/office/drawing/2014/main" id="{F3B0E2A4-24A6-43AD-ED87-314145288797}"/>
              </a:ext>
            </a:extLst>
          </p:cNvPr>
          <p:cNvSpPr txBox="1"/>
          <p:nvPr/>
        </p:nvSpPr>
        <p:spPr>
          <a:xfrm>
            <a:off x="1242354" y="2566655"/>
            <a:ext cx="12728529" cy="6740307"/>
          </a:xfrm>
          <a:prstGeom prst="rect">
            <a:avLst/>
          </a:prstGeom>
          <a:noFill/>
        </p:spPr>
        <p:txBody>
          <a:bodyPr wrap="square">
            <a:spAutoFit/>
          </a:bodyPr>
          <a:lstStyle/>
          <a:p>
            <a:pPr marL="571500" indent="-571500">
              <a:buClr>
                <a:srgbClr val="7D057F"/>
              </a:buClr>
              <a:buFont typeface="Arial" panose="020B0604020202020204" pitchFamily="34" charset="0"/>
              <a:buChar char="•"/>
            </a:pPr>
            <a:r>
              <a:rPr lang="fi-FI" sz="4400" dirty="0">
                <a:latin typeface="Comfortaa Bold" panose="020F0803070200060003" pitchFamily="34" charset="0"/>
              </a:rPr>
              <a:t>Opettelu</a:t>
            </a:r>
          </a:p>
          <a:p>
            <a:pPr marL="1028700" lvl="1" indent="-571500">
              <a:buClr>
                <a:srgbClr val="7D057F"/>
              </a:buClr>
              <a:buFont typeface="Arial" panose="020B0604020202020204" pitchFamily="34" charset="0"/>
              <a:buChar char="•"/>
            </a:pPr>
            <a:r>
              <a:rPr lang="fi-FI" sz="4400" dirty="0">
                <a:latin typeface="Comfortaa Bold" panose="020F0803070200060003" pitchFamily="34" charset="0"/>
              </a:rPr>
              <a:t>tarkkaile 1-2 kk ajan rintojasi kerran viikossa</a:t>
            </a:r>
          </a:p>
          <a:p>
            <a:pPr marL="1028700" lvl="1" indent="-571500">
              <a:buClr>
                <a:srgbClr val="7D057F"/>
              </a:buClr>
              <a:buFont typeface="Arial" panose="020B0604020202020204" pitchFamily="34" charset="0"/>
              <a:buChar char="•"/>
            </a:pPr>
            <a:r>
              <a:rPr lang="fi-FI" sz="4400" dirty="0">
                <a:latin typeface="Comfortaa Bold" panose="020F0803070200060003" pitchFamily="34" charset="0"/>
              </a:rPr>
              <a:t>merkitse havaintosi muistiin </a:t>
            </a:r>
          </a:p>
          <a:p>
            <a:pPr>
              <a:buClr>
                <a:srgbClr val="7D057F"/>
              </a:buClr>
            </a:pPr>
            <a:endParaRPr lang="fi-FI" sz="4400" dirty="0">
              <a:latin typeface="Comfortaa Bold" panose="020F0803070200060003" pitchFamily="34" charset="0"/>
            </a:endParaRPr>
          </a:p>
          <a:p>
            <a:pPr marL="571500" indent="-571500">
              <a:buClr>
                <a:srgbClr val="7D057F"/>
              </a:buClr>
              <a:buFont typeface="Arial" panose="020B0604020202020204" pitchFamily="34" charset="0"/>
              <a:buChar char="•"/>
            </a:pPr>
            <a:r>
              <a:rPr lang="fi-FI" sz="4400" dirty="0">
                <a:latin typeface="Comfortaa Bold" panose="020F0803070200060003" pitchFamily="34" charset="0"/>
              </a:rPr>
              <a:t>Jatkossa tutkiminen säännöllisesti</a:t>
            </a:r>
          </a:p>
          <a:p>
            <a:pPr marL="571500" indent="-571500">
              <a:buClr>
                <a:srgbClr val="7D057F"/>
              </a:buClr>
              <a:buFont typeface="Arial" panose="020B0604020202020204" pitchFamily="34" charset="0"/>
              <a:buChar char="•"/>
            </a:pPr>
            <a:endParaRPr lang="fi-FI" sz="4400" dirty="0">
              <a:latin typeface="Comfortaa Bold" panose="020F0803070200060003" pitchFamily="34" charset="0"/>
            </a:endParaRPr>
          </a:p>
          <a:p>
            <a:pPr marL="571500" indent="-571500">
              <a:buClr>
                <a:srgbClr val="7D057F"/>
              </a:buClr>
              <a:buFont typeface="Arial" panose="020B0604020202020204" pitchFamily="34" charset="0"/>
              <a:buChar char="•"/>
            </a:pPr>
            <a:r>
              <a:rPr lang="fi-FI" sz="4400" dirty="0">
                <a:latin typeface="Comfortaa Bold" panose="020F0803070200060003" pitchFamily="34" charset="0"/>
              </a:rPr>
              <a:t>Jokainen on omien rintojensa paras asiantuntija</a:t>
            </a:r>
          </a:p>
          <a:p>
            <a:pPr marL="571500" indent="-571500">
              <a:buClr>
                <a:srgbClr val="7D057F"/>
              </a:buClr>
              <a:buFont typeface="Arial" panose="020B0604020202020204" pitchFamily="34" charset="0"/>
              <a:buChar char="•"/>
            </a:pPr>
            <a:endParaRPr lang="fi-FI" sz="3600" dirty="0">
              <a:solidFill>
                <a:srgbClr val="7D067F"/>
              </a:solidFill>
              <a:latin typeface="Comfortaa Bold" panose="020F0803070200060003" pitchFamily="34" charset="0"/>
            </a:endParaRPr>
          </a:p>
        </p:txBody>
      </p:sp>
    </p:spTree>
    <p:extLst>
      <p:ext uri="{BB962C8B-B14F-4D97-AF65-F5344CB8AC3E}">
        <p14:creationId xmlns:p14="http://schemas.microsoft.com/office/powerpoint/2010/main" val="3131853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6F6"/>
        </a:solidFill>
        <a:effectLst/>
      </p:bgPr>
    </p:bg>
    <p:spTree>
      <p:nvGrpSpPr>
        <p:cNvPr id="1" name=""/>
        <p:cNvGrpSpPr/>
        <p:nvPr/>
      </p:nvGrpSpPr>
      <p:grpSpPr>
        <a:xfrm>
          <a:off x="0" y="0"/>
          <a:ext cx="0" cy="0"/>
          <a:chOff x="0" y="0"/>
          <a:chExt cx="0" cy="0"/>
        </a:xfrm>
      </p:grpSpPr>
      <p:sp>
        <p:nvSpPr>
          <p:cNvPr id="2" name="AutoShape 2"/>
          <p:cNvSpPr/>
          <p:nvPr/>
        </p:nvSpPr>
        <p:spPr>
          <a:xfrm>
            <a:off x="14642492" y="0"/>
            <a:ext cx="3645508" cy="10287000"/>
          </a:xfrm>
          <a:prstGeom prst="rect">
            <a:avLst/>
          </a:prstGeom>
          <a:solidFill>
            <a:srgbClr val="7D067F"/>
          </a:solidFill>
        </p:spPr>
        <p:txBody>
          <a:bodyPr/>
          <a:lstStyle/>
          <a:p>
            <a:endParaRPr lang="fi-FI"/>
          </a:p>
        </p:txBody>
      </p:sp>
      <p:sp>
        <p:nvSpPr>
          <p:cNvPr id="4" name="TextBox 4"/>
          <p:cNvSpPr txBox="1"/>
          <p:nvPr/>
        </p:nvSpPr>
        <p:spPr>
          <a:xfrm>
            <a:off x="1121735" y="2566655"/>
            <a:ext cx="12842221" cy="1031244"/>
          </a:xfrm>
          <a:prstGeom prst="rect">
            <a:avLst/>
          </a:prstGeom>
        </p:spPr>
        <p:txBody>
          <a:bodyPr lIns="0" tIns="0" rIns="0" bIns="0" rtlCol="0" anchor="t">
            <a:spAutoFit/>
          </a:bodyPr>
          <a:lstStyle/>
          <a:p>
            <a:pPr>
              <a:lnSpc>
                <a:spcPts val="4160"/>
              </a:lnSpc>
            </a:pPr>
            <a:endParaRPr lang="en-US" sz="3400">
              <a:solidFill>
                <a:srgbClr val="7D067F"/>
              </a:solidFill>
              <a:latin typeface="Comfortaa Bold"/>
            </a:endParaRPr>
          </a:p>
          <a:p>
            <a:pPr>
              <a:lnSpc>
                <a:spcPts val="4146"/>
              </a:lnSpc>
            </a:pPr>
            <a:endParaRPr lang="en-US" sz="3400" dirty="0">
              <a:solidFill>
                <a:srgbClr val="7D067F"/>
              </a:solidFill>
              <a:latin typeface="Comfortaa Bold"/>
            </a:endParaRPr>
          </a:p>
        </p:txBody>
      </p:sp>
      <p:sp>
        <p:nvSpPr>
          <p:cNvPr id="5" name="TextBox 5"/>
          <p:cNvSpPr txBox="1"/>
          <p:nvPr/>
        </p:nvSpPr>
        <p:spPr>
          <a:xfrm>
            <a:off x="1256345" y="292503"/>
            <a:ext cx="12573000" cy="922753"/>
          </a:xfrm>
          <a:prstGeom prst="rect">
            <a:avLst/>
          </a:prstGeom>
        </p:spPr>
        <p:txBody>
          <a:bodyPr wrap="square" lIns="0" tIns="0" rIns="0" bIns="0" rtlCol="0" anchor="t">
            <a:spAutoFit/>
          </a:bodyPr>
          <a:lstStyle/>
          <a:p>
            <a:pPr algn="ctr">
              <a:lnSpc>
                <a:spcPts val="7894"/>
              </a:lnSpc>
            </a:pPr>
            <a:r>
              <a:rPr lang="en-US" sz="5638" dirty="0" err="1">
                <a:solidFill>
                  <a:srgbClr val="7D067F"/>
                </a:solidFill>
                <a:latin typeface="Comfortaa Bold"/>
              </a:rPr>
              <a:t>Katselu</a:t>
            </a:r>
            <a:endParaRPr lang="en-US" sz="5638" dirty="0">
              <a:solidFill>
                <a:srgbClr val="7D067F"/>
              </a:solidFill>
              <a:latin typeface="Comfortaa Bold"/>
            </a:endParaRPr>
          </a:p>
        </p:txBody>
      </p:sp>
      <p:grpSp>
        <p:nvGrpSpPr>
          <p:cNvPr id="14" name="Ryhmä 13">
            <a:extLst>
              <a:ext uri="{FF2B5EF4-FFF2-40B4-BE49-F238E27FC236}">
                <a16:creationId xmlns:a16="http://schemas.microsoft.com/office/drawing/2014/main" id="{F91CD587-0F94-DDDE-C5EA-898F89A309E4}"/>
              </a:ext>
            </a:extLst>
          </p:cNvPr>
          <p:cNvGrpSpPr/>
          <p:nvPr/>
        </p:nvGrpSpPr>
        <p:grpSpPr>
          <a:xfrm>
            <a:off x="3808734" y="2019300"/>
            <a:ext cx="7468222" cy="7244509"/>
            <a:chOff x="2952025" y="1902212"/>
            <a:chExt cx="7468222" cy="7244509"/>
          </a:xfrm>
        </p:grpSpPr>
        <p:pic>
          <p:nvPicPr>
            <p:cNvPr id="6" name="Kuva 5" descr="Kuva, joka sisältää kohteen luonnos, piirros, taide, kuvitus&#10;&#10;Kuvaus luotu automaattisesti">
              <a:extLst>
                <a:ext uri="{FF2B5EF4-FFF2-40B4-BE49-F238E27FC236}">
                  <a16:creationId xmlns:a16="http://schemas.microsoft.com/office/drawing/2014/main" id="{767545EE-B62E-EDE8-BC24-0BE28A12B9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2025" y="1944216"/>
              <a:ext cx="3217393" cy="3307365"/>
            </a:xfrm>
            <a:prstGeom prst="rect">
              <a:avLst/>
            </a:prstGeom>
            <a:ln>
              <a:solidFill>
                <a:srgbClr val="7D067F"/>
              </a:solidFill>
            </a:ln>
          </p:spPr>
        </p:pic>
        <p:pic>
          <p:nvPicPr>
            <p:cNvPr id="9" name="Kuva 8" descr="Kuva, joka sisältää kohteen clipart, animaatio, taide&#10;&#10;Kuvaus luotu automaattisesti">
              <a:extLst>
                <a:ext uri="{FF2B5EF4-FFF2-40B4-BE49-F238E27FC236}">
                  <a16:creationId xmlns:a16="http://schemas.microsoft.com/office/drawing/2014/main" id="{02C9938E-FEC3-75DB-C9C9-3831C097D1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7767" y="5903324"/>
              <a:ext cx="3065907" cy="3158295"/>
            </a:xfrm>
            <a:prstGeom prst="rect">
              <a:avLst/>
            </a:prstGeom>
            <a:ln>
              <a:solidFill>
                <a:srgbClr val="7D067F"/>
              </a:solidFill>
            </a:ln>
          </p:spPr>
        </p:pic>
        <p:pic>
          <p:nvPicPr>
            <p:cNvPr id="11" name="Kuva 10" descr="Kuva, joka sisältää kohteen piirros, kuvitus, taide&#10;&#10;Kuvaus luotu automaattisesti">
              <a:extLst>
                <a:ext uri="{FF2B5EF4-FFF2-40B4-BE49-F238E27FC236}">
                  <a16:creationId xmlns:a16="http://schemas.microsoft.com/office/drawing/2014/main" id="{48335423-6D76-6C4C-F3A0-FE4AC15C9A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2854" y="5843435"/>
              <a:ext cx="3217393" cy="3303286"/>
            </a:xfrm>
            <a:prstGeom prst="rect">
              <a:avLst/>
            </a:prstGeom>
            <a:ln>
              <a:solidFill>
                <a:srgbClr val="7D067F"/>
              </a:solidFill>
            </a:ln>
          </p:spPr>
        </p:pic>
        <p:pic>
          <p:nvPicPr>
            <p:cNvPr id="13" name="Kuva 12" descr="Kuva, joka sisältää kohteen taide&#10;&#10;Kuvaus luotu automaattisesti">
              <a:extLst>
                <a:ext uri="{FF2B5EF4-FFF2-40B4-BE49-F238E27FC236}">
                  <a16:creationId xmlns:a16="http://schemas.microsoft.com/office/drawing/2014/main" id="{5908BAAF-6C34-0017-3024-DCE2483C9B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31199" y="1902212"/>
              <a:ext cx="3289048" cy="3391374"/>
            </a:xfrm>
            <a:prstGeom prst="rect">
              <a:avLst/>
            </a:prstGeom>
            <a:ln>
              <a:solidFill>
                <a:srgbClr val="7D067F"/>
              </a:solidFill>
            </a:ln>
          </p:spPr>
        </p:pic>
      </p:grpSp>
    </p:spTree>
    <p:extLst>
      <p:ext uri="{BB962C8B-B14F-4D97-AF65-F5344CB8AC3E}">
        <p14:creationId xmlns:p14="http://schemas.microsoft.com/office/powerpoint/2010/main" val="718722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6F6"/>
        </a:solidFill>
        <a:effectLst/>
      </p:bgPr>
    </p:bg>
    <p:spTree>
      <p:nvGrpSpPr>
        <p:cNvPr id="1" name=""/>
        <p:cNvGrpSpPr/>
        <p:nvPr/>
      </p:nvGrpSpPr>
      <p:grpSpPr>
        <a:xfrm>
          <a:off x="0" y="0"/>
          <a:ext cx="0" cy="0"/>
          <a:chOff x="0" y="0"/>
          <a:chExt cx="0" cy="0"/>
        </a:xfrm>
      </p:grpSpPr>
      <p:sp>
        <p:nvSpPr>
          <p:cNvPr id="2" name="AutoShape 2"/>
          <p:cNvSpPr/>
          <p:nvPr/>
        </p:nvSpPr>
        <p:spPr>
          <a:xfrm>
            <a:off x="14642492" y="0"/>
            <a:ext cx="3645508" cy="10287000"/>
          </a:xfrm>
          <a:prstGeom prst="rect">
            <a:avLst/>
          </a:prstGeom>
          <a:solidFill>
            <a:srgbClr val="7D067F"/>
          </a:solidFill>
        </p:spPr>
        <p:txBody>
          <a:bodyPr/>
          <a:lstStyle/>
          <a:p>
            <a:endParaRPr lang="fi-FI"/>
          </a:p>
        </p:txBody>
      </p:sp>
      <p:sp>
        <p:nvSpPr>
          <p:cNvPr id="4" name="TextBox 4"/>
          <p:cNvSpPr txBox="1"/>
          <p:nvPr/>
        </p:nvSpPr>
        <p:spPr>
          <a:xfrm>
            <a:off x="1121735" y="2566655"/>
            <a:ext cx="12842221" cy="1031244"/>
          </a:xfrm>
          <a:prstGeom prst="rect">
            <a:avLst/>
          </a:prstGeom>
        </p:spPr>
        <p:txBody>
          <a:bodyPr lIns="0" tIns="0" rIns="0" bIns="0" rtlCol="0" anchor="t">
            <a:spAutoFit/>
          </a:bodyPr>
          <a:lstStyle/>
          <a:p>
            <a:pPr>
              <a:lnSpc>
                <a:spcPts val="4160"/>
              </a:lnSpc>
            </a:pPr>
            <a:endParaRPr lang="en-US" sz="3400">
              <a:solidFill>
                <a:srgbClr val="7D067F"/>
              </a:solidFill>
              <a:latin typeface="Comfortaa Bold"/>
            </a:endParaRPr>
          </a:p>
          <a:p>
            <a:pPr>
              <a:lnSpc>
                <a:spcPts val="4146"/>
              </a:lnSpc>
            </a:pPr>
            <a:endParaRPr lang="en-US" sz="3400" dirty="0">
              <a:solidFill>
                <a:srgbClr val="7D067F"/>
              </a:solidFill>
              <a:latin typeface="Comfortaa Bold"/>
            </a:endParaRPr>
          </a:p>
        </p:txBody>
      </p:sp>
      <p:sp>
        <p:nvSpPr>
          <p:cNvPr id="5" name="TextBox 5"/>
          <p:cNvSpPr txBox="1"/>
          <p:nvPr/>
        </p:nvSpPr>
        <p:spPr>
          <a:xfrm>
            <a:off x="1256345" y="292503"/>
            <a:ext cx="12573000" cy="922753"/>
          </a:xfrm>
          <a:prstGeom prst="rect">
            <a:avLst/>
          </a:prstGeom>
        </p:spPr>
        <p:txBody>
          <a:bodyPr wrap="square" lIns="0" tIns="0" rIns="0" bIns="0" rtlCol="0" anchor="t">
            <a:spAutoFit/>
          </a:bodyPr>
          <a:lstStyle/>
          <a:p>
            <a:pPr algn="ctr">
              <a:lnSpc>
                <a:spcPts val="7894"/>
              </a:lnSpc>
            </a:pPr>
            <a:r>
              <a:rPr lang="en-US" sz="5638" dirty="0" err="1">
                <a:solidFill>
                  <a:srgbClr val="7D067F"/>
                </a:solidFill>
                <a:latin typeface="Comfortaa Bold"/>
              </a:rPr>
              <a:t>Tunnustelu</a:t>
            </a:r>
            <a:endParaRPr lang="en-US" sz="5638" dirty="0">
              <a:solidFill>
                <a:srgbClr val="7D067F"/>
              </a:solidFill>
              <a:latin typeface="Comfortaa Bold"/>
            </a:endParaRPr>
          </a:p>
        </p:txBody>
      </p:sp>
      <p:grpSp>
        <p:nvGrpSpPr>
          <p:cNvPr id="16" name="Ryhmä 15">
            <a:extLst>
              <a:ext uri="{FF2B5EF4-FFF2-40B4-BE49-F238E27FC236}">
                <a16:creationId xmlns:a16="http://schemas.microsoft.com/office/drawing/2014/main" id="{EE5B50C9-1ACD-BBE6-5760-AEE05276BEE1}"/>
              </a:ext>
            </a:extLst>
          </p:cNvPr>
          <p:cNvGrpSpPr/>
          <p:nvPr/>
        </p:nvGrpSpPr>
        <p:grpSpPr>
          <a:xfrm>
            <a:off x="1256345" y="3924300"/>
            <a:ext cx="12450884" cy="3290769"/>
            <a:chOff x="922644" y="2939611"/>
            <a:chExt cx="12450884" cy="3290769"/>
          </a:xfrm>
        </p:grpSpPr>
        <p:pic>
          <p:nvPicPr>
            <p:cNvPr id="7" name="Kuva 6" descr="Kuva, joka sisältää kohteen piirros, kuvitus, animaatio, clipart&#10;&#10;Kuvaus luotu automaattisesti">
              <a:extLst>
                <a:ext uri="{FF2B5EF4-FFF2-40B4-BE49-F238E27FC236}">
                  <a16:creationId xmlns:a16="http://schemas.microsoft.com/office/drawing/2014/main" id="{6549E88B-06EC-7250-B2C1-C8E9E61E58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644" y="2939611"/>
              <a:ext cx="3642784" cy="3277646"/>
            </a:xfrm>
            <a:prstGeom prst="rect">
              <a:avLst/>
            </a:prstGeom>
            <a:ln>
              <a:solidFill>
                <a:srgbClr val="7D067F"/>
              </a:solidFill>
            </a:ln>
          </p:spPr>
        </p:pic>
        <p:pic>
          <p:nvPicPr>
            <p:cNvPr id="10" name="Kuva 9" descr="Kuva, joka sisältää kohteen animaatio, taide, kuvitus&#10;&#10;Kuvaus luotu automaattisesti">
              <a:extLst>
                <a:ext uri="{FF2B5EF4-FFF2-40B4-BE49-F238E27FC236}">
                  <a16:creationId xmlns:a16="http://schemas.microsoft.com/office/drawing/2014/main" id="{F58182CF-1C9A-C619-17FD-99C5421D1D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9364" y="2952734"/>
              <a:ext cx="3645509" cy="3251400"/>
            </a:xfrm>
            <a:prstGeom prst="rect">
              <a:avLst/>
            </a:prstGeom>
            <a:ln>
              <a:solidFill>
                <a:srgbClr val="7D067F"/>
              </a:solidFill>
            </a:ln>
          </p:spPr>
        </p:pic>
        <p:pic>
          <p:nvPicPr>
            <p:cNvPr id="15" name="Kuva 14" descr="Kuva, joka sisältää kohteen animaatio, piirros, kuvitus, taide&#10;&#10;Kuvaus luotu automaattisesti">
              <a:extLst>
                <a:ext uri="{FF2B5EF4-FFF2-40B4-BE49-F238E27FC236}">
                  <a16:creationId xmlns:a16="http://schemas.microsoft.com/office/drawing/2014/main" id="{06C82CC5-B46A-F794-219F-DA2AF2B881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8020" y="2952734"/>
              <a:ext cx="3645508" cy="3277646"/>
            </a:xfrm>
            <a:prstGeom prst="rect">
              <a:avLst/>
            </a:prstGeom>
            <a:ln>
              <a:solidFill>
                <a:srgbClr val="7D067F"/>
              </a:solidFill>
            </a:ln>
          </p:spPr>
        </p:pic>
      </p:grpSp>
    </p:spTree>
    <p:extLst>
      <p:ext uri="{BB962C8B-B14F-4D97-AF65-F5344CB8AC3E}">
        <p14:creationId xmlns:p14="http://schemas.microsoft.com/office/powerpoint/2010/main" val="2405881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6F6"/>
        </a:solidFill>
        <a:effectLst/>
      </p:bgPr>
    </p:bg>
    <p:spTree>
      <p:nvGrpSpPr>
        <p:cNvPr id="1" name=""/>
        <p:cNvGrpSpPr/>
        <p:nvPr/>
      </p:nvGrpSpPr>
      <p:grpSpPr>
        <a:xfrm>
          <a:off x="0" y="0"/>
          <a:ext cx="0" cy="0"/>
          <a:chOff x="0" y="0"/>
          <a:chExt cx="0" cy="0"/>
        </a:xfrm>
      </p:grpSpPr>
      <p:sp>
        <p:nvSpPr>
          <p:cNvPr id="4" name="TextBox 4"/>
          <p:cNvSpPr txBox="1"/>
          <p:nvPr/>
        </p:nvSpPr>
        <p:spPr>
          <a:xfrm>
            <a:off x="1121735" y="2566655"/>
            <a:ext cx="12842221" cy="1002326"/>
          </a:xfrm>
          <a:prstGeom prst="rect">
            <a:avLst/>
          </a:prstGeom>
        </p:spPr>
        <p:txBody>
          <a:bodyPr lIns="0" tIns="0" rIns="0" bIns="0" rtlCol="0" anchor="t">
            <a:spAutoFit/>
          </a:bodyPr>
          <a:lstStyle/>
          <a:p>
            <a:pPr>
              <a:lnSpc>
                <a:spcPts val="4160"/>
              </a:lnSpc>
            </a:pPr>
            <a:endParaRPr lang="en-US" sz="2400">
              <a:solidFill>
                <a:srgbClr val="7D067F"/>
              </a:solidFill>
              <a:latin typeface="Comfortaa Bold"/>
            </a:endParaRPr>
          </a:p>
          <a:p>
            <a:pPr>
              <a:lnSpc>
                <a:spcPts val="4146"/>
              </a:lnSpc>
            </a:pPr>
            <a:endParaRPr lang="en-US" sz="2400" dirty="0">
              <a:solidFill>
                <a:srgbClr val="7D067F"/>
              </a:solidFill>
              <a:latin typeface="Comfortaa Bold"/>
            </a:endParaRPr>
          </a:p>
        </p:txBody>
      </p:sp>
      <p:sp>
        <p:nvSpPr>
          <p:cNvPr id="5" name="TextBox 5"/>
          <p:cNvSpPr txBox="1"/>
          <p:nvPr/>
        </p:nvSpPr>
        <p:spPr>
          <a:xfrm>
            <a:off x="2792465" y="256977"/>
            <a:ext cx="12573000" cy="944810"/>
          </a:xfrm>
          <a:prstGeom prst="rect">
            <a:avLst/>
          </a:prstGeom>
        </p:spPr>
        <p:txBody>
          <a:bodyPr wrap="square" lIns="0" tIns="0" rIns="0" bIns="0" rtlCol="0" anchor="t">
            <a:spAutoFit/>
          </a:bodyPr>
          <a:lstStyle/>
          <a:p>
            <a:pPr algn="ctr">
              <a:lnSpc>
                <a:spcPts val="7894"/>
              </a:lnSpc>
            </a:pPr>
            <a:r>
              <a:rPr lang="en-US" sz="6400" dirty="0" err="1">
                <a:solidFill>
                  <a:srgbClr val="7D067F"/>
                </a:solidFill>
                <a:latin typeface="Comfortaa Bold"/>
              </a:rPr>
              <a:t>Rintasyövän</a:t>
            </a:r>
            <a:r>
              <a:rPr lang="en-US" sz="6400" dirty="0">
                <a:solidFill>
                  <a:srgbClr val="7D067F"/>
                </a:solidFill>
                <a:latin typeface="Comfortaa Bold"/>
              </a:rPr>
              <a:t> </a:t>
            </a:r>
            <a:r>
              <a:rPr lang="en-US" sz="6400" dirty="0" err="1">
                <a:solidFill>
                  <a:srgbClr val="7D067F"/>
                </a:solidFill>
                <a:latin typeface="Comfortaa Bold"/>
              </a:rPr>
              <a:t>oireet</a:t>
            </a:r>
            <a:endParaRPr lang="en-US" sz="6400" dirty="0">
              <a:solidFill>
                <a:srgbClr val="7D067F"/>
              </a:solidFill>
              <a:latin typeface="Comfortaa Bold"/>
            </a:endParaRPr>
          </a:p>
        </p:txBody>
      </p:sp>
      <p:pic>
        <p:nvPicPr>
          <p:cNvPr id="6" name="Kuva 5" descr="Kuva, joka sisältää kohteen piirros, sika, kuvitus, luonnos&#10;&#10;Kuvaus luotu automaattisesti">
            <a:extLst>
              <a:ext uri="{FF2B5EF4-FFF2-40B4-BE49-F238E27FC236}">
                <a16:creationId xmlns:a16="http://schemas.microsoft.com/office/drawing/2014/main" id="{14F4D3D0-DC8C-FD60-ABFA-E4E1273923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2228" y="1661454"/>
            <a:ext cx="2880000" cy="2431168"/>
          </a:xfrm>
          <a:prstGeom prst="rect">
            <a:avLst/>
          </a:prstGeom>
        </p:spPr>
      </p:pic>
      <p:pic>
        <p:nvPicPr>
          <p:cNvPr id="14" name="Kuva 13" descr="Kuva, joka sisältää kohteen piirros, kuvitus, clipart, vaaleanpunainen&#10;&#10;Kuvaus luotu automaattisesti">
            <a:extLst>
              <a:ext uri="{FF2B5EF4-FFF2-40B4-BE49-F238E27FC236}">
                <a16:creationId xmlns:a16="http://schemas.microsoft.com/office/drawing/2014/main" id="{59145A72-191F-BE4F-1467-2AB8826ADC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24946" y="1677977"/>
            <a:ext cx="2880000" cy="2422184"/>
          </a:xfrm>
          <a:prstGeom prst="rect">
            <a:avLst/>
          </a:prstGeom>
        </p:spPr>
      </p:pic>
      <p:pic>
        <p:nvPicPr>
          <p:cNvPr id="20" name="Kuva 19" descr="Kuva, joka sisältää kohteen luonnos, piirros, taide, animaatio&#10;&#10;Kuvaus luotu automaattisesti">
            <a:extLst>
              <a:ext uri="{FF2B5EF4-FFF2-40B4-BE49-F238E27FC236}">
                <a16:creationId xmlns:a16="http://schemas.microsoft.com/office/drawing/2014/main" id="{A9DE1A4C-058D-9590-4DDA-C0BF858222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03587" y="1656743"/>
            <a:ext cx="2880000" cy="2394664"/>
          </a:xfrm>
          <a:prstGeom prst="rect">
            <a:avLst/>
          </a:prstGeom>
        </p:spPr>
      </p:pic>
      <p:pic>
        <p:nvPicPr>
          <p:cNvPr id="26" name="Kuva 25" descr="Kuva, joka sisältää kohteen piirros, kuvitus, clipart, luonnos&#10;&#10;Kuvaus luotu automaattisesti">
            <a:extLst>
              <a:ext uri="{FF2B5EF4-FFF2-40B4-BE49-F238E27FC236}">
                <a16:creationId xmlns:a16="http://schemas.microsoft.com/office/drawing/2014/main" id="{0EC597D4-A183-232F-AB5D-11551A5491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7887" y="1716420"/>
            <a:ext cx="2880000" cy="2424976"/>
          </a:xfrm>
          <a:prstGeom prst="rect">
            <a:avLst/>
          </a:prstGeom>
        </p:spPr>
      </p:pic>
      <p:pic>
        <p:nvPicPr>
          <p:cNvPr id="28" name="Kuva 27" descr="Kuva, joka sisältää kohteen piirros, kuvitus, luonnos, clipart&#10;&#10;Kuvaus luotu automaattisesti">
            <a:extLst>
              <a:ext uri="{FF2B5EF4-FFF2-40B4-BE49-F238E27FC236}">
                <a16:creationId xmlns:a16="http://schemas.microsoft.com/office/drawing/2014/main" id="{47A12552-FE1C-E575-32C9-F00D88C29E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28" y="1739620"/>
            <a:ext cx="2880000" cy="2401776"/>
          </a:xfrm>
          <a:prstGeom prst="rect">
            <a:avLst/>
          </a:prstGeom>
        </p:spPr>
      </p:pic>
      <p:sp>
        <p:nvSpPr>
          <p:cNvPr id="29" name="Tekstiruutu 28">
            <a:extLst>
              <a:ext uri="{FF2B5EF4-FFF2-40B4-BE49-F238E27FC236}">
                <a16:creationId xmlns:a16="http://schemas.microsoft.com/office/drawing/2014/main" id="{400F16A7-FAE0-21F9-6275-186F5AAFA6D8}"/>
              </a:ext>
            </a:extLst>
          </p:cNvPr>
          <p:cNvSpPr txBox="1"/>
          <p:nvPr/>
        </p:nvSpPr>
        <p:spPr>
          <a:xfrm>
            <a:off x="683054" y="4381500"/>
            <a:ext cx="2793474" cy="830997"/>
          </a:xfrm>
          <a:prstGeom prst="rect">
            <a:avLst/>
          </a:prstGeom>
          <a:noFill/>
        </p:spPr>
        <p:txBody>
          <a:bodyPr wrap="square" rtlCol="0">
            <a:spAutoFit/>
          </a:bodyPr>
          <a:lstStyle/>
          <a:p>
            <a:pPr algn="ctr"/>
            <a:r>
              <a:rPr lang="fi-FI" sz="2400" dirty="0">
                <a:solidFill>
                  <a:srgbClr val="7D067F"/>
                </a:solidFill>
                <a:latin typeface="Comfortaa Bold" panose="020F0803070200060003" pitchFamily="34" charset="0"/>
              </a:rPr>
              <a:t>sisäänpäin vetäytynyt nänni</a:t>
            </a:r>
          </a:p>
        </p:txBody>
      </p:sp>
      <p:sp>
        <p:nvSpPr>
          <p:cNvPr id="30" name="Tekstiruutu 29">
            <a:extLst>
              <a:ext uri="{FF2B5EF4-FFF2-40B4-BE49-F238E27FC236}">
                <a16:creationId xmlns:a16="http://schemas.microsoft.com/office/drawing/2014/main" id="{F829DC32-D26D-19E0-FDE7-18BC11E1527F}"/>
              </a:ext>
            </a:extLst>
          </p:cNvPr>
          <p:cNvSpPr txBox="1"/>
          <p:nvPr/>
        </p:nvSpPr>
        <p:spPr>
          <a:xfrm>
            <a:off x="4145549" y="4364116"/>
            <a:ext cx="2793474" cy="1200329"/>
          </a:xfrm>
          <a:prstGeom prst="rect">
            <a:avLst/>
          </a:prstGeom>
          <a:noFill/>
        </p:spPr>
        <p:txBody>
          <a:bodyPr wrap="square" rtlCol="0">
            <a:spAutoFit/>
          </a:bodyPr>
          <a:lstStyle/>
          <a:p>
            <a:pPr algn="ctr"/>
            <a:r>
              <a:rPr lang="fi-FI" sz="2400" dirty="0">
                <a:solidFill>
                  <a:srgbClr val="7D067F"/>
                </a:solidFill>
                <a:latin typeface="Comfortaa Bold" panose="020F0803070200060003" pitchFamily="34" charset="0"/>
              </a:rPr>
              <a:t>sisäänpäin vetäytynyt iho, ”hymykuoppa”</a:t>
            </a:r>
          </a:p>
        </p:txBody>
      </p:sp>
      <p:sp>
        <p:nvSpPr>
          <p:cNvPr id="31" name="Tekstiruutu 30">
            <a:extLst>
              <a:ext uri="{FF2B5EF4-FFF2-40B4-BE49-F238E27FC236}">
                <a16:creationId xmlns:a16="http://schemas.microsoft.com/office/drawing/2014/main" id="{C7D77B79-8989-CB9C-3AED-AB8878EEF4AE}"/>
              </a:ext>
            </a:extLst>
          </p:cNvPr>
          <p:cNvSpPr txBox="1"/>
          <p:nvPr/>
        </p:nvSpPr>
        <p:spPr>
          <a:xfrm>
            <a:off x="7682228" y="4351492"/>
            <a:ext cx="2793474" cy="461665"/>
          </a:xfrm>
          <a:prstGeom prst="rect">
            <a:avLst/>
          </a:prstGeom>
          <a:noFill/>
        </p:spPr>
        <p:txBody>
          <a:bodyPr wrap="square" rtlCol="0">
            <a:spAutoFit/>
          </a:bodyPr>
          <a:lstStyle/>
          <a:p>
            <a:pPr algn="ctr"/>
            <a:r>
              <a:rPr lang="fi-FI" sz="2400" dirty="0">
                <a:solidFill>
                  <a:srgbClr val="7D067F"/>
                </a:solidFill>
                <a:latin typeface="Comfortaa Bold" panose="020F0803070200060003" pitchFamily="34" charset="0"/>
              </a:rPr>
              <a:t>appelsiini-iho</a:t>
            </a:r>
          </a:p>
        </p:txBody>
      </p:sp>
      <p:sp>
        <p:nvSpPr>
          <p:cNvPr id="32" name="Tekstiruutu 31">
            <a:extLst>
              <a:ext uri="{FF2B5EF4-FFF2-40B4-BE49-F238E27FC236}">
                <a16:creationId xmlns:a16="http://schemas.microsoft.com/office/drawing/2014/main" id="{4EDBFA1F-88D7-99FE-308A-D0051DCB4B93}"/>
              </a:ext>
            </a:extLst>
          </p:cNvPr>
          <p:cNvSpPr txBox="1"/>
          <p:nvPr/>
        </p:nvSpPr>
        <p:spPr>
          <a:xfrm>
            <a:off x="11217034" y="4300726"/>
            <a:ext cx="2793474" cy="1200329"/>
          </a:xfrm>
          <a:prstGeom prst="rect">
            <a:avLst/>
          </a:prstGeom>
          <a:noFill/>
        </p:spPr>
        <p:txBody>
          <a:bodyPr wrap="square" rtlCol="0">
            <a:spAutoFit/>
          </a:bodyPr>
          <a:lstStyle/>
          <a:p>
            <a:pPr algn="ctr"/>
            <a:r>
              <a:rPr lang="fi-FI" sz="2400" dirty="0">
                <a:solidFill>
                  <a:srgbClr val="7D067F"/>
                </a:solidFill>
                <a:latin typeface="Comfortaa Bold" panose="020F0803070200060003" pitchFamily="34" charset="0"/>
              </a:rPr>
              <a:t>kuumotus, kihelmöinti, kipu, kutina</a:t>
            </a:r>
          </a:p>
        </p:txBody>
      </p:sp>
      <p:sp>
        <p:nvSpPr>
          <p:cNvPr id="33" name="Tekstiruutu 32">
            <a:extLst>
              <a:ext uri="{FF2B5EF4-FFF2-40B4-BE49-F238E27FC236}">
                <a16:creationId xmlns:a16="http://schemas.microsoft.com/office/drawing/2014/main" id="{A6E4F50E-D60E-14B3-01E6-385A65CB8EF2}"/>
              </a:ext>
            </a:extLst>
          </p:cNvPr>
          <p:cNvSpPr txBox="1"/>
          <p:nvPr/>
        </p:nvSpPr>
        <p:spPr>
          <a:xfrm>
            <a:off x="14768209" y="4351492"/>
            <a:ext cx="2793474" cy="461665"/>
          </a:xfrm>
          <a:prstGeom prst="rect">
            <a:avLst/>
          </a:prstGeom>
          <a:noFill/>
        </p:spPr>
        <p:txBody>
          <a:bodyPr wrap="square" rtlCol="0">
            <a:spAutoFit/>
          </a:bodyPr>
          <a:lstStyle/>
          <a:p>
            <a:pPr algn="ctr"/>
            <a:r>
              <a:rPr lang="fi-FI" sz="2400" dirty="0">
                <a:solidFill>
                  <a:srgbClr val="7D067F"/>
                </a:solidFill>
                <a:latin typeface="Comfortaa Bold" panose="020F0803070200060003" pitchFamily="34" charset="0"/>
              </a:rPr>
              <a:t>ihottuma</a:t>
            </a:r>
          </a:p>
        </p:txBody>
      </p:sp>
      <p:grpSp>
        <p:nvGrpSpPr>
          <p:cNvPr id="39" name="Ryhmä 38">
            <a:extLst>
              <a:ext uri="{FF2B5EF4-FFF2-40B4-BE49-F238E27FC236}">
                <a16:creationId xmlns:a16="http://schemas.microsoft.com/office/drawing/2014/main" id="{78503699-EDC5-A6B3-F925-05488DA215B5}"/>
              </a:ext>
            </a:extLst>
          </p:cNvPr>
          <p:cNvGrpSpPr/>
          <p:nvPr/>
        </p:nvGrpSpPr>
        <p:grpSpPr>
          <a:xfrm>
            <a:off x="683054" y="6039983"/>
            <a:ext cx="16921892" cy="3954514"/>
            <a:chOff x="683054" y="5551072"/>
            <a:chExt cx="16921892" cy="3954514"/>
          </a:xfrm>
        </p:grpSpPr>
        <p:pic>
          <p:nvPicPr>
            <p:cNvPr id="9" name="Kuva 8" descr="Kuva, joka sisältää kohteen kuvitus, animaatio, piirros, clipart&#10;&#10;Kuvaus luotu automaattisesti">
              <a:extLst>
                <a:ext uri="{FF2B5EF4-FFF2-40B4-BE49-F238E27FC236}">
                  <a16:creationId xmlns:a16="http://schemas.microsoft.com/office/drawing/2014/main" id="{0F358429-C1DA-4E80-BCF3-5D5E5583E1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82228" y="5551072"/>
              <a:ext cx="2880000" cy="2421336"/>
            </a:xfrm>
            <a:prstGeom prst="rect">
              <a:avLst/>
            </a:prstGeom>
          </p:spPr>
        </p:pic>
        <p:pic>
          <p:nvPicPr>
            <p:cNvPr id="12" name="Kuva 11" descr="Kuva, joka sisältää kohteen piirros, luonnos, kuvitus, taide&#10;&#10;Kuvaus luotu automaattisesti">
              <a:extLst>
                <a:ext uri="{FF2B5EF4-FFF2-40B4-BE49-F238E27FC236}">
                  <a16:creationId xmlns:a16="http://schemas.microsoft.com/office/drawing/2014/main" id="{5126F862-ABB5-3263-DEF1-9E7910511C0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724946" y="5551544"/>
              <a:ext cx="2880000" cy="2402656"/>
            </a:xfrm>
            <a:prstGeom prst="rect">
              <a:avLst/>
            </a:prstGeom>
          </p:spPr>
        </p:pic>
        <p:pic>
          <p:nvPicPr>
            <p:cNvPr id="18" name="Kuva 17" descr="Kuva, joka sisältää kohteen piirros, kuvitus, luonnos, clipart&#10;&#10;Kuvaus luotu automaattisesti">
              <a:extLst>
                <a:ext uri="{FF2B5EF4-FFF2-40B4-BE49-F238E27FC236}">
                  <a16:creationId xmlns:a16="http://schemas.microsoft.com/office/drawing/2014/main" id="{AE8B37DA-1E44-5737-1EE2-A6049C05BF0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203587" y="5551072"/>
              <a:ext cx="2880000" cy="2384920"/>
            </a:xfrm>
            <a:prstGeom prst="rect">
              <a:avLst/>
            </a:prstGeom>
          </p:spPr>
        </p:pic>
        <p:pic>
          <p:nvPicPr>
            <p:cNvPr id="22" name="Kuva 21" descr="Kuva, joka sisältää kohteen piirros, animaatio, kuvitus, clipart&#10;&#10;Kuvaus luotu automaattisesti">
              <a:extLst>
                <a:ext uri="{FF2B5EF4-FFF2-40B4-BE49-F238E27FC236}">
                  <a16:creationId xmlns:a16="http://schemas.microsoft.com/office/drawing/2014/main" id="{83F781D1-B76B-D447-1DEB-435FEB65D98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3054" y="5619783"/>
              <a:ext cx="2880000" cy="2441040"/>
            </a:xfrm>
            <a:prstGeom prst="rect">
              <a:avLst/>
            </a:prstGeom>
          </p:spPr>
        </p:pic>
        <p:pic>
          <p:nvPicPr>
            <p:cNvPr id="24" name="Kuva 23" descr="Kuva, joka sisältää kohteen animaatio, Animaatio, taide&#10;&#10;Kuvaus luotu automaattisesti">
              <a:extLst>
                <a:ext uri="{FF2B5EF4-FFF2-40B4-BE49-F238E27FC236}">
                  <a16:creationId xmlns:a16="http://schemas.microsoft.com/office/drawing/2014/main" id="{0F2941E9-63BE-70F8-82E0-2AC1D5B61FF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45549" y="5607083"/>
              <a:ext cx="2880000" cy="2424704"/>
            </a:xfrm>
            <a:prstGeom prst="rect">
              <a:avLst/>
            </a:prstGeom>
          </p:spPr>
        </p:pic>
        <p:sp>
          <p:nvSpPr>
            <p:cNvPr id="34" name="Tekstiruutu 33">
              <a:extLst>
                <a:ext uri="{FF2B5EF4-FFF2-40B4-BE49-F238E27FC236}">
                  <a16:creationId xmlns:a16="http://schemas.microsoft.com/office/drawing/2014/main" id="{8E8DAF36-4AC3-A340-EAD7-A7E954A4F752}"/>
                </a:ext>
              </a:extLst>
            </p:cNvPr>
            <p:cNvSpPr txBox="1"/>
            <p:nvPr/>
          </p:nvSpPr>
          <p:spPr>
            <a:xfrm>
              <a:off x="726317" y="8329609"/>
              <a:ext cx="2793474" cy="461665"/>
            </a:xfrm>
            <a:prstGeom prst="rect">
              <a:avLst/>
            </a:prstGeom>
            <a:noFill/>
          </p:spPr>
          <p:txBody>
            <a:bodyPr wrap="square" rtlCol="0">
              <a:spAutoFit/>
            </a:bodyPr>
            <a:lstStyle/>
            <a:p>
              <a:pPr algn="ctr"/>
              <a:r>
                <a:rPr lang="fi-FI" sz="2400" dirty="0">
                  <a:solidFill>
                    <a:srgbClr val="7D067F"/>
                  </a:solidFill>
                  <a:latin typeface="Comfortaa Bold" panose="020F0803070200060003" pitchFamily="34" charset="0"/>
                </a:rPr>
                <a:t>kyhmy</a:t>
              </a:r>
            </a:p>
          </p:txBody>
        </p:sp>
        <p:sp>
          <p:nvSpPr>
            <p:cNvPr id="35" name="Tekstiruutu 34">
              <a:extLst>
                <a:ext uri="{FF2B5EF4-FFF2-40B4-BE49-F238E27FC236}">
                  <a16:creationId xmlns:a16="http://schemas.microsoft.com/office/drawing/2014/main" id="{9AB111BE-9C5C-B776-2CDB-550762EBAAF0}"/>
                </a:ext>
              </a:extLst>
            </p:cNvPr>
            <p:cNvSpPr txBox="1"/>
            <p:nvPr/>
          </p:nvSpPr>
          <p:spPr>
            <a:xfrm>
              <a:off x="4127620" y="8305257"/>
              <a:ext cx="2793474" cy="1200329"/>
            </a:xfrm>
            <a:prstGeom prst="rect">
              <a:avLst/>
            </a:prstGeom>
            <a:noFill/>
          </p:spPr>
          <p:txBody>
            <a:bodyPr wrap="square" rtlCol="0">
              <a:spAutoFit/>
            </a:bodyPr>
            <a:lstStyle/>
            <a:p>
              <a:pPr algn="ctr"/>
              <a:r>
                <a:rPr lang="fi-FI" sz="2400" dirty="0">
                  <a:solidFill>
                    <a:srgbClr val="7D067F"/>
                  </a:solidFill>
                  <a:latin typeface="Comfortaa Bold" panose="020F0803070200060003" pitchFamily="34" charset="0"/>
                </a:rPr>
                <a:t>toisen rinnan koon tai muodon muutos</a:t>
              </a:r>
            </a:p>
          </p:txBody>
        </p:sp>
        <p:sp>
          <p:nvSpPr>
            <p:cNvPr id="36" name="Tekstiruutu 35">
              <a:extLst>
                <a:ext uri="{FF2B5EF4-FFF2-40B4-BE49-F238E27FC236}">
                  <a16:creationId xmlns:a16="http://schemas.microsoft.com/office/drawing/2014/main" id="{26888C22-63E3-4DD1-5500-9736A32128EC}"/>
                </a:ext>
              </a:extLst>
            </p:cNvPr>
            <p:cNvSpPr txBox="1"/>
            <p:nvPr/>
          </p:nvSpPr>
          <p:spPr>
            <a:xfrm>
              <a:off x="7747263" y="8375775"/>
              <a:ext cx="2793474" cy="830997"/>
            </a:xfrm>
            <a:prstGeom prst="rect">
              <a:avLst/>
            </a:prstGeom>
            <a:noFill/>
          </p:spPr>
          <p:txBody>
            <a:bodyPr wrap="square" rtlCol="0">
              <a:spAutoFit/>
            </a:bodyPr>
            <a:lstStyle/>
            <a:p>
              <a:pPr algn="ctr"/>
              <a:r>
                <a:rPr lang="fi-FI" sz="2400" dirty="0">
                  <a:solidFill>
                    <a:srgbClr val="7D067F"/>
                  </a:solidFill>
                  <a:latin typeface="Comfortaa Bold" panose="020F0803070200060003" pitchFamily="34" charset="0"/>
                </a:rPr>
                <a:t>erite toisesta nännistä</a:t>
              </a:r>
            </a:p>
          </p:txBody>
        </p:sp>
        <p:sp>
          <p:nvSpPr>
            <p:cNvPr id="37" name="Tekstiruutu 36">
              <a:extLst>
                <a:ext uri="{FF2B5EF4-FFF2-40B4-BE49-F238E27FC236}">
                  <a16:creationId xmlns:a16="http://schemas.microsoft.com/office/drawing/2014/main" id="{B56E9240-7C4C-BE81-EC0D-BC1779B482CF}"/>
                </a:ext>
              </a:extLst>
            </p:cNvPr>
            <p:cNvSpPr txBox="1"/>
            <p:nvPr/>
          </p:nvSpPr>
          <p:spPr>
            <a:xfrm>
              <a:off x="11366906" y="8355341"/>
              <a:ext cx="2793474" cy="461665"/>
            </a:xfrm>
            <a:prstGeom prst="rect">
              <a:avLst/>
            </a:prstGeom>
            <a:noFill/>
          </p:spPr>
          <p:txBody>
            <a:bodyPr wrap="square" rtlCol="0">
              <a:spAutoFit/>
            </a:bodyPr>
            <a:lstStyle/>
            <a:p>
              <a:pPr algn="ctr"/>
              <a:r>
                <a:rPr lang="fi-FI" sz="2400" dirty="0">
                  <a:solidFill>
                    <a:srgbClr val="7D067F"/>
                  </a:solidFill>
                  <a:latin typeface="Comfortaa Bold" panose="020F0803070200060003" pitchFamily="34" charset="0"/>
                </a:rPr>
                <a:t>ihon kiristyminen</a:t>
              </a:r>
            </a:p>
          </p:txBody>
        </p:sp>
        <p:sp>
          <p:nvSpPr>
            <p:cNvPr id="38" name="Tekstiruutu 37">
              <a:extLst>
                <a:ext uri="{FF2B5EF4-FFF2-40B4-BE49-F238E27FC236}">
                  <a16:creationId xmlns:a16="http://schemas.microsoft.com/office/drawing/2014/main" id="{60515DF0-7385-13BF-B25C-369975812EA6}"/>
                </a:ext>
              </a:extLst>
            </p:cNvPr>
            <p:cNvSpPr txBox="1"/>
            <p:nvPr/>
          </p:nvSpPr>
          <p:spPr>
            <a:xfrm>
              <a:off x="14659458" y="8303811"/>
              <a:ext cx="2793474" cy="461665"/>
            </a:xfrm>
            <a:prstGeom prst="rect">
              <a:avLst/>
            </a:prstGeom>
            <a:noFill/>
          </p:spPr>
          <p:txBody>
            <a:bodyPr wrap="square" rtlCol="0">
              <a:spAutoFit/>
            </a:bodyPr>
            <a:lstStyle/>
            <a:p>
              <a:pPr algn="ctr"/>
              <a:r>
                <a:rPr lang="fi-FI" sz="2400" dirty="0">
                  <a:solidFill>
                    <a:srgbClr val="7D067F"/>
                  </a:solidFill>
                  <a:latin typeface="Comfortaa Bold" panose="020F0803070200060003" pitchFamily="34" charset="0"/>
                </a:rPr>
                <a:t>haavauma</a:t>
              </a:r>
            </a:p>
          </p:txBody>
        </p:sp>
      </p:grpSp>
    </p:spTree>
    <p:extLst>
      <p:ext uri="{BB962C8B-B14F-4D97-AF65-F5344CB8AC3E}">
        <p14:creationId xmlns:p14="http://schemas.microsoft.com/office/powerpoint/2010/main" val="3878718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6F6"/>
        </a:solidFill>
        <a:effectLst/>
      </p:bgPr>
    </p:bg>
    <p:spTree>
      <p:nvGrpSpPr>
        <p:cNvPr id="1" name=""/>
        <p:cNvGrpSpPr/>
        <p:nvPr/>
      </p:nvGrpSpPr>
      <p:grpSpPr>
        <a:xfrm>
          <a:off x="0" y="0"/>
          <a:ext cx="0" cy="0"/>
          <a:chOff x="0" y="0"/>
          <a:chExt cx="0" cy="0"/>
        </a:xfrm>
      </p:grpSpPr>
      <p:sp>
        <p:nvSpPr>
          <p:cNvPr id="2" name="AutoShape 2"/>
          <p:cNvSpPr/>
          <p:nvPr/>
        </p:nvSpPr>
        <p:spPr>
          <a:xfrm>
            <a:off x="14642492" y="0"/>
            <a:ext cx="3645508" cy="10287000"/>
          </a:xfrm>
          <a:prstGeom prst="rect">
            <a:avLst/>
          </a:prstGeom>
          <a:solidFill>
            <a:srgbClr val="7D067F"/>
          </a:solidFill>
        </p:spPr>
        <p:txBody>
          <a:bodyPr/>
          <a:lstStyle/>
          <a:p>
            <a:endParaRPr lang="fi-FI"/>
          </a:p>
        </p:txBody>
      </p:sp>
      <p:sp>
        <p:nvSpPr>
          <p:cNvPr id="4" name="TextBox 4"/>
          <p:cNvSpPr txBox="1"/>
          <p:nvPr/>
        </p:nvSpPr>
        <p:spPr>
          <a:xfrm>
            <a:off x="1121735" y="2566655"/>
            <a:ext cx="12842221" cy="7125220"/>
          </a:xfrm>
          <a:prstGeom prst="rect">
            <a:avLst/>
          </a:prstGeom>
        </p:spPr>
        <p:txBody>
          <a:bodyPr lIns="0" tIns="0" rIns="0" bIns="0" rtlCol="0" anchor="t">
            <a:spAutoFit/>
          </a:bodyPr>
          <a:lstStyle/>
          <a:p>
            <a:pPr marL="457200" indent="-457200">
              <a:lnSpc>
                <a:spcPct val="100000"/>
              </a:lnSpc>
              <a:buClr>
                <a:srgbClr val="7D057F"/>
              </a:buClr>
              <a:buFont typeface="Arial" panose="020B0604020202020204" pitchFamily="34" charset="0"/>
              <a:buChar char="•"/>
            </a:pPr>
            <a:r>
              <a:rPr lang="fi-FI" sz="4400" dirty="0" err="1">
                <a:latin typeface="Comfortaa Bold" panose="020F0803070200060003" pitchFamily="34" charset="0"/>
              </a:rPr>
              <a:t>Mastopatia</a:t>
            </a:r>
            <a:endParaRPr lang="fi-FI" sz="4400" dirty="0">
              <a:latin typeface="Comfortaa Bold" panose="020F0803070200060003" pitchFamily="34" charset="0"/>
            </a:endParaRPr>
          </a:p>
          <a:p>
            <a:pPr marL="457200" indent="-457200">
              <a:lnSpc>
                <a:spcPct val="100000"/>
              </a:lnSpc>
              <a:buClr>
                <a:srgbClr val="7D057F"/>
              </a:buClr>
              <a:buFont typeface="Arial" panose="020B0604020202020204" pitchFamily="34" charset="0"/>
              <a:buChar char="•"/>
            </a:pPr>
            <a:endParaRPr lang="fi-FI" sz="4400" dirty="0">
              <a:latin typeface="Comfortaa Bold" panose="020F0803070200060003" pitchFamily="34" charset="0"/>
            </a:endParaRPr>
          </a:p>
          <a:p>
            <a:pPr marL="457200" indent="-457200">
              <a:lnSpc>
                <a:spcPct val="100000"/>
              </a:lnSpc>
              <a:buClr>
                <a:srgbClr val="7D057F"/>
              </a:buClr>
              <a:buFont typeface="Arial" panose="020B0604020202020204" pitchFamily="34" charset="0"/>
              <a:buChar char="•"/>
            </a:pPr>
            <a:r>
              <a:rPr lang="fi-FI" sz="4400" dirty="0">
                <a:latin typeface="Comfortaa Bold" panose="020F0803070200060003" pitchFamily="34" charset="0"/>
              </a:rPr>
              <a:t>Kystat</a:t>
            </a:r>
          </a:p>
          <a:p>
            <a:pPr marL="457200" indent="-457200">
              <a:lnSpc>
                <a:spcPct val="100000"/>
              </a:lnSpc>
              <a:buClr>
                <a:srgbClr val="7D057F"/>
              </a:buClr>
              <a:buFont typeface="Arial" panose="020B0604020202020204" pitchFamily="34" charset="0"/>
              <a:buChar char="•"/>
            </a:pPr>
            <a:endParaRPr lang="fi-FI" sz="4400" dirty="0">
              <a:latin typeface="Comfortaa Bold" panose="020F0803070200060003" pitchFamily="34" charset="0"/>
            </a:endParaRPr>
          </a:p>
          <a:p>
            <a:pPr marL="457200" indent="-457200">
              <a:lnSpc>
                <a:spcPct val="100000"/>
              </a:lnSpc>
              <a:buClr>
                <a:srgbClr val="7D057F"/>
              </a:buClr>
              <a:buFont typeface="Arial" panose="020B0604020202020204" pitchFamily="34" charset="0"/>
              <a:buChar char="•"/>
            </a:pPr>
            <a:r>
              <a:rPr lang="fi-FI" sz="4400" dirty="0" err="1">
                <a:latin typeface="Comfortaa Bold" panose="020F0803070200060003" pitchFamily="34" charset="0"/>
              </a:rPr>
              <a:t>Fibroadenooma</a:t>
            </a:r>
            <a:endParaRPr lang="fi-FI" sz="4400" dirty="0">
              <a:latin typeface="Comfortaa Bold" panose="020F0803070200060003" pitchFamily="34" charset="0"/>
            </a:endParaRPr>
          </a:p>
          <a:p>
            <a:pPr marL="457200" indent="-457200">
              <a:lnSpc>
                <a:spcPct val="100000"/>
              </a:lnSpc>
              <a:buClr>
                <a:srgbClr val="7D057F"/>
              </a:buClr>
              <a:buFont typeface="Arial" panose="020B0604020202020204" pitchFamily="34" charset="0"/>
              <a:buChar char="•"/>
            </a:pPr>
            <a:endParaRPr lang="fi-FI" sz="4400" dirty="0">
              <a:latin typeface="Comfortaa Bold" panose="020F0803070200060003" pitchFamily="34" charset="0"/>
            </a:endParaRPr>
          </a:p>
          <a:p>
            <a:pPr marL="457200" indent="-457200">
              <a:lnSpc>
                <a:spcPct val="100000"/>
              </a:lnSpc>
              <a:buClr>
                <a:srgbClr val="7D057F"/>
              </a:buClr>
              <a:buFont typeface="Arial" panose="020B0604020202020204" pitchFamily="34" charset="0"/>
              <a:buChar char="•"/>
            </a:pPr>
            <a:r>
              <a:rPr lang="fi-FI" sz="4400" dirty="0">
                <a:latin typeface="Comfortaa Bold" panose="020F0803070200060003" pitchFamily="34" charset="0"/>
              </a:rPr>
              <a:t>Lipooma, eli rasvapatti</a:t>
            </a:r>
          </a:p>
          <a:p>
            <a:pPr marL="457200" indent="-457200">
              <a:lnSpc>
                <a:spcPct val="100000"/>
              </a:lnSpc>
              <a:buClr>
                <a:srgbClr val="7D057F"/>
              </a:buClr>
              <a:buFont typeface="Arial" panose="020B0604020202020204" pitchFamily="34" charset="0"/>
              <a:buChar char="•"/>
            </a:pPr>
            <a:endParaRPr lang="fi-FI" sz="4400" dirty="0">
              <a:latin typeface="Comfortaa Bold" panose="020F0803070200060003" pitchFamily="34" charset="0"/>
            </a:endParaRPr>
          </a:p>
          <a:p>
            <a:pPr marL="457200" indent="-457200">
              <a:lnSpc>
                <a:spcPct val="100000"/>
              </a:lnSpc>
              <a:buClr>
                <a:srgbClr val="7D057F"/>
              </a:buClr>
              <a:buFont typeface="Arial" panose="020B0604020202020204" pitchFamily="34" charset="0"/>
              <a:buChar char="•"/>
            </a:pPr>
            <a:r>
              <a:rPr lang="fi-FI" sz="4400" dirty="0">
                <a:latin typeface="Comfortaa Bold" panose="020F0803070200060003" pitchFamily="34" charset="0"/>
              </a:rPr>
              <a:t>Arvet</a:t>
            </a:r>
          </a:p>
          <a:p>
            <a:pPr>
              <a:lnSpc>
                <a:spcPts val="4160"/>
              </a:lnSpc>
            </a:pPr>
            <a:endParaRPr lang="en-US" sz="3400" dirty="0">
              <a:solidFill>
                <a:srgbClr val="7D067F"/>
              </a:solidFill>
              <a:latin typeface="Comfortaa Bold"/>
            </a:endParaRPr>
          </a:p>
          <a:p>
            <a:pPr>
              <a:lnSpc>
                <a:spcPts val="4146"/>
              </a:lnSpc>
            </a:pPr>
            <a:endParaRPr lang="en-US" sz="3400" dirty="0">
              <a:solidFill>
                <a:srgbClr val="7D067F"/>
              </a:solidFill>
              <a:latin typeface="Comfortaa Bold"/>
            </a:endParaRPr>
          </a:p>
        </p:txBody>
      </p:sp>
      <p:sp>
        <p:nvSpPr>
          <p:cNvPr id="5" name="TextBox 5"/>
          <p:cNvSpPr txBox="1"/>
          <p:nvPr/>
        </p:nvSpPr>
        <p:spPr>
          <a:xfrm>
            <a:off x="-381000" y="800100"/>
            <a:ext cx="13296900" cy="922753"/>
          </a:xfrm>
          <a:prstGeom prst="rect">
            <a:avLst/>
          </a:prstGeom>
        </p:spPr>
        <p:txBody>
          <a:bodyPr wrap="square" lIns="0" tIns="0" rIns="0" bIns="0" rtlCol="0" anchor="t">
            <a:spAutoFit/>
          </a:bodyPr>
          <a:lstStyle/>
          <a:p>
            <a:pPr algn="ctr">
              <a:lnSpc>
                <a:spcPts val="7894"/>
              </a:lnSpc>
            </a:pPr>
            <a:r>
              <a:rPr lang="en-US" sz="5638" dirty="0">
                <a:solidFill>
                  <a:srgbClr val="7D067F"/>
                </a:solidFill>
                <a:latin typeface="Comfortaa Bold"/>
              </a:rPr>
              <a:t>Moni </a:t>
            </a:r>
            <a:r>
              <a:rPr lang="en-US" sz="5638" dirty="0" err="1">
                <a:solidFill>
                  <a:srgbClr val="7D067F"/>
                </a:solidFill>
                <a:latin typeface="Comfortaa Bold"/>
              </a:rPr>
              <a:t>muhkura</a:t>
            </a:r>
            <a:r>
              <a:rPr lang="en-US" sz="5638" dirty="0">
                <a:solidFill>
                  <a:srgbClr val="7D067F"/>
                </a:solidFill>
                <a:latin typeface="Comfortaa Bold"/>
              </a:rPr>
              <a:t> </a:t>
            </a:r>
            <a:r>
              <a:rPr lang="en-US" sz="5638" dirty="0" err="1">
                <a:solidFill>
                  <a:srgbClr val="7D067F"/>
                </a:solidFill>
                <a:latin typeface="Comfortaa Bold"/>
              </a:rPr>
              <a:t>kuuluu</a:t>
            </a:r>
            <a:r>
              <a:rPr lang="en-US" sz="5638" dirty="0">
                <a:solidFill>
                  <a:srgbClr val="7D067F"/>
                </a:solidFill>
                <a:latin typeface="Comfortaa Bold"/>
              </a:rPr>
              <a:t> </a:t>
            </a:r>
            <a:r>
              <a:rPr lang="en-US" sz="5638" dirty="0" err="1">
                <a:solidFill>
                  <a:srgbClr val="7D067F"/>
                </a:solidFill>
                <a:latin typeface="Comfortaa Bold"/>
              </a:rPr>
              <a:t>rintaan</a:t>
            </a:r>
            <a:endParaRPr lang="en-US" sz="5638" dirty="0">
              <a:solidFill>
                <a:srgbClr val="7D067F"/>
              </a:solidFill>
              <a:latin typeface="Comfortaa Bold"/>
            </a:endParaRPr>
          </a:p>
        </p:txBody>
      </p:sp>
    </p:spTree>
    <p:extLst>
      <p:ext uri="{BB962C8B-B14F-4D97-AF65-F5344CB8AC3E}">
        <p14:creationId xmlns:p14="http://schemas.microsoft.com/office/powerpoint/2010/main" val="1487119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6F6"/>
        </a:solidFill>
        <a:effectLst/>
      </p:bgPr>
    </p:bg>
    <p:spTree>
      <p:nvGrpSpPr>
        <p:cNvPr id="1" name=""/>
        <p:cNvGrpSpPr/>
        <p:nvPr/>
      </p:nvGrpSpPr>
      <p:grpSpPr>
        <a:xfrm>
          <a:off x="0" y="0"/>
          <a:ext cx="0" cy="0"/>
          <a:chOff x="0" y="0"/>
          <a:chExt cx="0" cy="0"/>
        </a:xfrm>
      </p:grpSpPr>
      <p:sp>
        <p:nvSpPr>
          <p:cNvPr id="2" name="AutoShape 2"/>
          <p:cNvSpPr/>
          <p:nvPr/>
        </p:nvSpPr>
        <p:spPr>
          <a:xfrm>
            <a:off x="14642492" y="0"/>
            <a:ext cx="3645508" cy="10287000"/>
          </a:xfrm>
          <a:prstGeom prst="rect">
            <a:avLst/>
          </a:prstGeom>
          <a:solidFill>
            <a:srgbClr val="7D067F"/>
          </a:solidFill>
        </p:spPr>
        <p:txBody>
          <a:bodyPr/>
          <a:lstStyle/>
          <a:p>
            <a:endParaRPr lang="fi-FI"/>
          </a:p>
        </p:txBody>
      </p:sp>
      <p:sp>
        <p:nvSpPr>
          <p:cNvPr id="4" name="TextBox 4"/>
          <p:cNvSpPr txBox="1"/>
          <p:nvPr/>
        </p:nvSpPr>
        <p:spPr>
          <a:xfrm>
            <a:off x="838200" y="2247900"/>
            <a:ext cx="13659156" cy="6721905"/>
          </a:xfrm>
          <a:prstGeom prst="rect">
            <a:avLst/>
          </a:prstGeom>
        </p:spPr>
        <p:txBody>
          <a:bodyPr wrap="square" lIns="0" tIns="0" rIns="0" bIns="0" rtlCol="0" anchor="t">
            <a:spAutoFit/>
          </a:bodyPr>
          <a:lstStyle/>
          <a:p>
            <a:pPr marL="457200" marR="0" lvl="0" indent="-457200" algn="l" rtl="0">
              <a:lnSpc>
                <a:spcPct val="183708"/>
              </a:lnSpc>
              <a:spcBef>
                <a:spcPts val="0"/>
              </a:spcBef>
              <a:spcAft>
                <a:spcPts val="0"/>
              </a:spcAft>
              <a:buClr>
                <a:srgbClr val="000000"/>
              </a:buClr>
              <a:buSzPts val="2400"/>
              <a:buFont typeface="Arial" panose="020B0604020202020204" pitchFamily="34" charset="0"/>
              <a:buChar char="•"/>
            </a:pPr>
            <a:r>
              <a:rPr lang="fi-FI" sz="4400" b="1" i="0" u="none" strike="noStrike" cap="none" dirty="0">
                <a:latin typeface="Comfortaa"/>
                <a:ea typeface="Comfortaa"/>
                <a:cs typeface="Comfortaa"/>
                <a:sym typeface="Comfortaa"/>
              </a:rPr>
              <a:t>Jos rinnasta löytyy poikkeava muutos tai löydös herättää huolen, tulee hakeutua terveydenhuoltoon. </a:t>
            </a:r>
          </a:p>
          <a:p>
            <a:pPr marL="457200" marR="0" lvl="0" indent="-457200" algn="l" rtl="0">
              <a:lnSpc>
                <a:spcPct val="183708"/>
              </a:lnSpc>
              <a:spcBef>
                <a:spcPts val="0"/>
              </a:spcBef>
              <a:spcAft>
                <a:spcPts val="0"/>
              </a:spcAft>
              <a:buClr>
                <a:srgbClr val="000000"/>
              </a:buClr>
              <a:buSzPts val="2400"/>
              <a:buFont typeface="Arial" panose="020B0604020202020204" pitchFamily="34" charset="0"/>
              <a:buChar char="•"/>
            </a:pPr>
            <a:r>
              <a:rPr lang="fi-FI" sz="4400" b="1" i="0" u="none" strike="noStrike" cap="none" dirty="0">
                <a:latin typeface="Comfortaa"/>
                <a:ea typeface="Comfortaa"/>
                <a:cs typeface="Comfortaa"/>
                <a:sym typeface="Comfortaa"/>
              </a:rPr>
              <a:t>Terveydenhuollossa tutkitaan rinnat ja lähetetään tarvittaessa jatkotutkimuksiin</a:t>
            </a:r>
            <a:endParaRPr lang="en-US" sz="4400" dirty="0">
              <a:latin typeface="Comfortaa Bold"/>
            </a:endParaRPr>
          </a:p>
          <a:p>
            <a:pPr>
              <a:lnSpc>
                <a:spcPts val="4146"/>
              </a:lnSpc>
            </a:pPr>
            <a:endParaRPr lang="en-US" sz="3400" dirty="0">
              <a:solidFill>
                <a:srgbClr val="7D067F"/>
              </a:solidFill>
              <a:latin typeface="Comfortaa Bold"/>
            </a:endParaRPr>
          </a:p>
        </p:txBody>
      </p:sp>
      <p:sp>
        <p:nvSpPr>
          <p:cNvPr id="5" name="TextBox 5"/>
          <p:cNvSpPr txBox="1"/>
          <p:nvPr/>
        </p:nvSpPr>
        <p:spPr>
          <a:xfrm>
            <a:off x="-381000" y="800100"/>
            <a:ext cx="13296900" cy="922753"/>
          </a:xfrm>
          <a:prstGeom prst="rect">
            <a:avLst/>
          </a:prstGeom>
        </p:spPr>
        <p:txBody>
          <a:bodyPr wrap="square" lIns="0" tIns="0" rIns="0" bIns="0" rtlCol="0" anchor="t">
            <a:spAutoFit/>
          </a:bodyPr>
          <a:lstStyle/>
          <a:p>
            <a:pPr algn="ctr">
              <a:lnSpc>
                <a:spcPts val="7894"/>
              </a:lnSpc>
            </a:pPr>
            <a:r>
              <a:rPr lang="en-US" sz="5638" dirty="0">
                <a:solidFill>
                  <a:srgbClr val="7D067F"/>
                </a:solidFill>
                <a:latin typeface="Comfortaa Bold"/>
              </a:rPr>
              <a:t>Jos </a:t>
            </a:r>
            <a:r>
              <a:rPr lang="en-US" sz="5638" dirty="0" err="1">
                <a:solidFill>
                  <a:srgbClr val="7D067F"/>
                </a:solidFill>
                <a:latin typeface="Comfortaa Bold"/>
              </a:rPr>
              <a:t>huoli</a:t>
            </a:r>
            <a:r>
              <a:rPr lang="en-US" sz="5638" dirty="0">
                <a:solidFill>
                  <a:srgbClr val="7D067F"/>
                </a:solidFill>
                <a:latin typeface="Comfortaa Bold"/>
              </a:rPr>
              <a:t> </a:t>
            </a:r>
            <a:r>
              <a:rPr lang="en-US" sz="5638" dirty="0" err="1">
                <a:solidFill>
                  <a:srgbClr val="7D067F"/>
                </a:solidFill>
                <a:latin typeface="Comfortaa Bold"/>
              </a:rPr>
              <a:t>herää</a:t>
            </a:r>
            <a:r>
              <a:rPr lang="en-US" sz="5638" dirty="0">
                <a:solidFill>
                  <a:srgbClr val="7D067F"/>
                </a:solidFill>
                <a:latin typeface="Comfortaa Bold"/>
              </a:rPr>
              <a:t>?</a:t>
            </a:r>
          </a:p>
        </p:txBody>
      </p:sp>
    </p:spTree>
    <p:extLst>
      <p:ext uri="{BB962C8B-B14F-4D97-AF65-F5344CB8AC3E}">
        <p14:creationId xmlns:p14="http://schemas.microsoft.com/office/powerpoint/2010/main" val="1881959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D067F"/>
        </a:solidFill>
        <a:effectLst/>
      </p:bgPr>
    </p:bg>
    <p:spTree>
      <p:nvGrpSpPr>
        <p:cNvPr id="1" name="">
          <a:extLst>
            <a:ext uri="{FF2B5EF4-FFF2-40B4-BE49-F238E27FC236}">
              <a16:creationId xmlns:a16="http://schemas.microsoft.com/office/drawing/2014/main" id="{F1565F76-3848-93BE-3626-6EC7E85D4B5E}"/>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529F1E56-DBE7-FDBE-805C-80CD1FB032D9}"/>
              </a:ext>
            </a:extLst>
          </p:cNvPr>
          <p:cNvSpPr/>
          <p:nvPr/>
        </p:nvSpPr>
        <p:spPr>
          <a:xfrm>
            <a:off x="13436966" y="0"/>
            <a:ext cx="4851034" cy="10287000"/>
          </a:xfrm>
          <a:prstGeom prst="rect">
            <a:avLst/>
          </a:prstGeom>
          <a:solidFill>
            <a:srgbClr val="E8C3E4"/>
          </a:solidFill>
        </p:spPr>
        <p:txBody>
          <a:bodyPr/>
          <a:lstStyle/>
          <a:p>
            <a:endParaRPr lang="fi-FI" dirty="0"/>
          </a:p>
        </p:txBody>
      </p:sp>
      <p:sp>
        <p:nvSpPr>
          <p:cNvPr id="3" name="AutoShape 3">
            <a:extLst>
              <a:ext uri="{FF2B5EF4-FFF2-40B4-BE49-F238E27FC236}">
                <a16:creationId xmlns:a16="http://schemas.microsoft.com/office/drawing/2014/main" id="{184F5667-53E6-7E3D-F903-7C5B789D6816}"/>
              </a:ext>
            </a:extLst>
          </p:cNvPr>
          <p:cNvSpPr/>
          <p:nvPr/>
        </p:nvSpPr>
        <p:spPr>
          <a:xfrm>
            <a:off x="0" y="1041021"/>
            <a:ext cx="11729590" cy="40005"/>
          </a:xfrm>
          <a:prstGeom prst="rect">
            <a:avLst/>
          </a:prstGeom>
          <a:solidFill>
            <a:srgbClr val="E8C3E4"/>
          </a:solidFill>
        </p:spPr>
        <p:txBody>
          <a:bodyPr/>
          <a:lstStyle/>
          <a:p>
            <a:endParaRPr lang="fi-FI" dirty="0"/>
          </a:p>
        </p:txBody>
      </p:sp>
      <p:pic>
        <p:nvPicPr>
          <p:cNvPr id="4" name="Picture 4">
            <a:extLst>
              <a:ext uri="{FF2B5EF4-FFF2-40B4-BE49-F238E27FC236}">
                <a16:creationId xmlns:a16="http://schemas.microsoft.com/office/drawing/2014/main" id="{5369FACB-8BBF-08B8-8E33-3DC2CBB73F84}"/>
              </a:ext>
            </a:extLst>
          </p:cNvPr>
          <p:cNvPicPr>
            <a:picLocks noChangeAspect="1"/>
          </p:cNvPicPr>
          <p:nvPr/>
        </p:nvPicPr>
        <p:blipFill>
          <a:blip r:embed="rId2"/>
          <a:srcRect/>
          <a:stretch>
            <a:fillRect/>
          </a:stretch>
        </p:blipFill>
        <p:spPr>
          <a:xfrm>
            <a:off x="12732555" y="2010053"/>
            <a:ext cx="5202703" cy="5202703"/>
          </a:xfrm>
          <a:prstGeom prst="rect">
            <a:avLst/>
          </a:prstGeom>
        </p:spPr>
      </p:pic>
      <p:sp>
        <p:nvSpPr>
          <p:cNvPr id="6" name="TextBox 6">
            <a:extLst>
              <a:ext uri="{FF2B5EF4-FFF2-40B4-BE49-F238E27FC236}">
                <a16:creationId xmlns:a16="http://schemas.microsoft.com/office/drawing/2014/main" id="{28DD2919-D0CE-ABD0-17F4-E9BCDC4D6446}"/>
              </a:ext>
            </a:extLst>
          </p:cNvPr>
          <p:cNvSpPr txBox="1"/>
          <p:nvPr/>
        </p:nvSpPr>
        <p:spPr>
          <a:xfrm>
            <a:off x="1371600" y="3822308"/>
            <a:ext cx="12580156" cy="1331583"/>
          </a:xfrm>
          <a:prstGeom prst="rect">
            <a:avLst/>
          </a:prstGeom>
        </p:spPr>
        <p:txBody>
          <a:bodyPr wrap="square" lIns="0" tIns="0" rIns="0" bIns="0" rtlCol="0" anchor="t">
            <a:spAutoFit/>
          </a:bodyPr>
          <a:lstStyle/>
          <a:p>
            <a:pPr>
              <a:lnSpc>
                <a:spcPts val="11160"/>
              </a:lnSpc>
            </a:pPr>
            <a:r>
              <a:rPr lang="en-US" sz="8800" dirty="0" err="1">
                <a:solidFill>
                  <a:srgbClr val="FAE6F8"/>
                </a:solidFill>
                <a:latin typeface="Comfortaa Bold"/>
              </a:rPr>
              <a:t>Rintasyöpä</a:t>
            </a:r>
            <a:endParaRPr lang="en-US" sz="8800" dirty="0">
              <a:solidFill>
                <a:srgbClr val="FAE6F8"/>
              </a:solidFill>
              <a:latin typeface="Comfortaa Bold"/>
            </a:endParaRPr>
          </a:p>
        </p:txBody>
      </p:sp>
      <p:sp>
        <p:nvSpPr>
          <p:cNvPr id="8" name="TextBox 8">
            <a:extLst>
              <a:ext uri="{FF2B5EF4-FFF2-40B4-BE49-F238E27FC236}">
                <a16:creationId xmlns:a16="http://schemas.microsoft.com/office/drawing/2014/main" id="{E5E831D6-AE33-3E3F-91A3-C55E3C7C7925}"/>
              </a:ext>
            </a:extLst>
          </p:cNvPr>
          <p:cNvSpPr txBox="1"/>
          <p:nvPr/>
        </p:nvSpPr>
        <p:spPr>
          <a:xfrm>
            <a:off x="3246124" y="8692329"/>
            <a:ext cx="5405894" cy="565971"/>
          </a:xfrm>
          <a:prstGeom prst="rect">
            <a:avLst/>
          </a:prstGeom>
        </p:spPr>
        <p:txBody>
          <a:bodyPr lIns="0" tIns="0" rIns="0" bIns="0" rtlCol="0" anchor="t">
            <a:spAutoFit/>
          </a:bodyPr>
          <a:lstStyle/>
          <a:p>
            <a:pPr algn="ctr">
              <a:lnSpc>
                <a:spcPts val="4504"/>
              </a:lnSpc>
            </a:pPr>
            <a:r>
              <a:rPr lang="en-US" sz="3217">
                <a:solidFill>
                  <a:srgbClr val="FFFFFF"/>
                </a:solidFill>
                <a:latin typeface="Comfortaa Light"/>
              </a:rPr>
              <a:t>www.tunnerintasi.fi</a:t>
            </a:r>
          </a:p>
        </p:txBody>
      </p:sp>
    </p:spTree>
    <p:extLst>
      <p:ext uri="{BB962C8B-B14F-4D97-AF65-F5344CB8AC3E}">
        <p14:creationId xmlns:p14="http://schemas.microsoft.com/office/powerpoint/2010/main" val="3884553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7D067F"/>
        </a:solidFill>
        <a:effectLst/>
      </p:bgPr>
    </p:bg>
    <p:spTree>
      <p:nvGrpSpPr>
        <p:cNvPr id="1" name=""/>
        <p:cNvGrpSpPr/>
        <p:nvPr/>
      </p:nvGrpSpPr>
      <p:grpSpPr>
        <a:xfrm>
          <a:off x="0" y="0"/>
          <a:ext cx="0" cy="0"/>
          <a:chOff x="0" y="0"/>
          <a:chExt cx="0" cy="0"/>
        </a:xfrm>
      </p:grpSpPr>
      <p:sp>
        <p:nvSpPr>
          <p:cNvPr id="2" name="AutoShape 2"/>
          <p:cNvSpPr/>
          <p:nvPr/>
        </p:nvSpPr>
        <p:spPr>
          <a:xfrm>
            <a:off x="13436966" y="0"/>
            <a:ext cx="4851034" cy="10287000"/>
          </a:xfrm>
          <a:prstGeom prst="rect">
            <a:avLst/>
          </a:prstGeom>
          <a:solidFill>
            <a:srgbClr val="E8C3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Picture 4"/>
          <p:cNvPicPr>
            <a:picLocks noChangeAspect="1"/>
          </p:cNvPicPr>
          <p:nvPr/>
        </p:nvPicPr>
        <p:blipFill>
          <a:blip r:embed="rId2"/>
          <a:srcRect/>
          <a:stretch>
            <a:fillRect/>
          </a:stretch>
        </p:blipFill>
        <p:spPr>
          <a:xfrm>
            <a:off x="12732555" y="2010053"/>
            <a:ext cx="5202703" cy="5202703"/>
          </a:xfrm>
          <a:prstGeom prst="rect">
            <a:avLst/>
          </a:prstGeom>
        </p:spPr>
      </p:pic>
      <p:sp>
        <p:nvSpPr>
          <p:cNvPr id="6" name="TextBox 6"/>
          <p:cNvSpPr txBox="1"/>
          <p:nvPr/>
        </p:nvSpPr>
        <p:spPr>
          <a:xfrm>
            <a:off x="856810" y="3390900"/>
            <a:ext cx="12580156" cy="2872581"/>
          </a:xfrm>
          <a:prstGeom prst="rect">
            <a:avLst/>
          </a:prstGeom>
        </p:spPr>
        <p:txBody>
          <a:bodyPr wrap="square" lIns="0" tIns="0" rIns="0" bIns="0" rtlCol="0" anchor="t">
            <a:spAutoFit/>
          </a:bodyPr>
          <a:lstStyle/>
          <a:p>
            <a:pPr marL="0" marR="0" lvl="0" indent="0" algn="l" defTabSz="914400" rtl="0" eaLnBrk="1" fontAlgn="auto" latinLnBrk="0" hangingPunct="1">
              <a:lnSpc>
                <a:spcPts val="11160"/>
              </a:lnSpc>
              <a:spcBef>
                <a:spcPts val="0"/>
              </a:spcBef>
              <a:spcAft>
                <a:spcPts val="0"/>
              </a:spcAft>
              <a:buClrTx/>
              <a:buSzTx/>
              <a:buFontTx/>
              <a:buNone/>
              <a:tabLst/>
              <a:defRPr/>
            </a:pPr>
            <a:r>
              <a:rPr lang="en-US" sz="8800" dirty="0" err="1">
                <a:solidFill>
                  <a:srgbClr val="FAE6F8"/>
                </a:solidFill>
                <a:latin typeface="Comfortaa Bold"/>
              </a:rPr>
              <a:t>Avusteinen</a:t>
            </a:r>
            <a:r>
              <a:rPr lang="en-US" sz="8800" dirty="0">
                <a:solidFill>
                  <a:srgbClr val="FAE6F8"/>
                </a:solidFill>
                <a:latin typeface="Comfortaa Bold"/>
              </a:rPr>
              <a:t> </a:t>
            </a:r>
            <a:r>
              <a:rPr lang="en-US" sz="8800" dirty="0" err="1">
                <a:solidFill>
                  <a:srgbClr val="FAE6F8"/>
                </a:solidFill>
                <a:latin typeface="Comfortaa Bold"/>
              </a:rPr>
              <a:t>rintojen</a:t>
            </a:r>
            <a:r>
              <a:rPr lang="en-US" sz="8800" dirty="0">
                <a:solidFill>
                  <a:srgbClr val="FAE6F8"/>
                </a:solidFill>
                <a:latin typeface="Comfortaa Bold"/>
              </a:rPr>
              <a:t> </a:t>
            </a:r>
            <a:r>
              <a:rPr lang="en-US" sz="8800" dirty="0" err="1">
                <a:solidFill>
                  <a:srgbClr val="FAE6F8"/>
                </a:solidFill>
                <a:latin typeface="Comfortaa Bold"/>
              </a:rPr>
              <a:t>terveyden</a:t>
            </a:r>
            <a:r>
              <a:rPr lang="en-US" sz="8800" dirty="0">
                <a:solidFill>
                  <a:srgbClr val="FAE6F8"/>
                </a:solidFill>
                <a:latin typeface="Comfortaa Bold"/>
              </a:rPr>
              <a:t> </a:t>
            </a:r>
            <a:r>
              <a:rPr lang="en-US" sz="8800" dirty="0" err="1">
                <a:solidFill>
                  <a:srgbClr val="FAE6F8"/>
                </a:solidFill>
                <a:latin typeface="Comfortaa Bold"/>
              </a:rPr>
              <a:t>tarkkailu</a:t>
            </a:r>
            <a:endParaRPr kumimoji="0" lang="en-US" sz="8800" b="0" i="0" u="none" strike="noStrike" kern="1200" cap="none" spc="0" normalizeH="0" baseline="0" noProof="0" dirty="0">
              <a:ln>
                <a:noFill/>
              </a:ln>
              <a:solidFill>
                <a:srgbClr val="FAE6F8"/>
              </a:solidFill>
              <a:effectLst/>
              <a:uLnTx/>
              <a:uFillTx/>
              <a:latin typeface="Comfortaa Bold"/>
              <a:ea typeface="+mn-ea"/>
              <a:cs typeface="+mn-cs"/>
            </a:endParaRPr>
          </a:p>
        </p:txBody>
      </p:sp>
    </p:spTree>
    <p:extLst>
      <p:ext uri="{BB962C8B-B14F-4D97-AF65-F5344CB8AC3E}">
        <p14:creationId xmlns:p14="http://schemas.microsoft.com/office/powerpoint/2010/main" val="5584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6F6"/>
        </a:solidFill>
        <a:effectLst/>
      </p:bgPr>
    </p:bg>
    <p:spTree>
      <p:nvGrpSpPr>
        <p:cNvPr id="1" name=""/>
        <p:cNvGrpSpPr/>
        <p:nvPr/>
      </p:nvGrpSpPr>
      <p:grpSpPr>
        <a:xfrm>
          <a:off x="0" y="0"/>
          <a:ext cx="0" cy="0"/>
          <a:chOff x="0" y="0"/>
          <a:chExt cx="0" cy="0"/>
        </a:xfrm>
      </p:grpSpPr>
      <p:sp>
        <p:nvSpPr>
          <p:cNvPr id="2" name="AutoShape 2"/>
          <p:cNvSpPr/>
          <p:nvPr/>
        </p:nvSpPr>
        <p:spPr>
          <a:xfrm>
            <a:off x="14642492" y="0"/>
            <a:ext cx="3645508" cy="10287000"/>
          </a:xfrm>
          <a:prstGeom prst="rect">
            <a:avLst/>
          </a:prstGeom>
          <a:solidFill>
            <a:srgbClr val="7D067F"/>
          </a:solidFill>
        </p:spPr>
        <p:txBody>
          <a:bodyPr/>
          <a:lstStyle/>
          <a:p>
            <a:endParaRPr lang="fi-FI"/>
          </a:p>
        </p:txBody>
      </p:sp>
      <p:sp>
        <p:nvSpPr>
          <p:cNvPr id="4" name="TextBox 4"/>
          <p:cNvSpPr txBox="1"/>
          <p:nvPr/>
        </p:nvSpPr>
        <p:spPr>
          <a:xfrm>
            <a:off x="533400" y="2324100"/>
            <a:ext cx="13659156" cy="9218101"/>
          </a:xfrm>
          <a:prstGeom prst="rect">
            <a:avLst/>
          </a:prstGeom>
        </p:spPr>
        <p:txBody>
          <a:bodyPr wrap="square" lIns="0" tIns="0" rIns="0" bIns="0" rtlCol="0" anchor="t">
            <a:spAutoFit/>
          </a:bodyPr>
          <a:lstStyle/>
          <a:p>
            <a:pPr marL="457200" lvl="0" indent="-457200" algn="l" rtl="0">
              <a:lnSpc>
                <a:spcPct val="150000"/>
              </a:lnSpc>
              <a:spcBef>
                <a:spcPts val="0"/>
              </a:spcBef>
              <a:spcAft>
                <a:spcPts val="0"/>
              </a:spcAft>
              <a:buSzPct val="117647"/>
              <a:buFont typeface="Arial" panose="020B0604020202020204" pitchFamily="34" charset="0"/>
              <a:buChar char="•"/>
            </a:pPr>
            <a:r>
              <a:rPr lang="fi-FI" sz="4000" dirty="0">
                <a:latin typeface="Comfortaa Bold" panose="020F0803070200060003" pitchFamily="34" charset="0"/>
                <a:ea typeface="Comfortaa"/>
                <a:cs typeface="Comfortaa"/>
                <a:sym typeface="Comfortaa"/>
              </a:rPr>
              <a:t>henkilö ei pysty tarkkailemaan rintojaan tai rintakehää itsenäisesti, tai tarvitsee johonkin tarkkailun vaiheeseen toisen henkilön apua.</a:t>
            </a:r>
            <a:endParaRPr lang="fi-FI" sz="4000" dirty="0">
              <a:latin typeface="Comfortaa Bold" panose="020F0803070200060003" pitchFamily="34" charset="0"/>
              <a:sym typeface="Comfortaa"/>
            </a:endParaRPr>
          </a:p>
          <a:p>
            <a:pPr marL="457200" lvl="0" indent="-457200" algn="l" rtl="0">
              <a:lnSpc>
                <a:spcPct val="150000"/>
              </a:lnSpc>
              <a:spcBef>
                <a:spcPts val="0"/>
              </a:spcBef>
              <a:spcAft>
                <a:spcPts val="0"/>
              </a:spcAft>
              <a:buSzPct val="117647"/>
              <a:buFont typeface="Arial" panose="020B0604020202020204" pitchFamily="34" charset="0"/>
              <a:buChar char="•"/>
            </a:pPr>
            <a:endParaRPr lang="fi-FI" sz="4000" b="1" dirty="0">
              <a:latin typeface="Comfortaa Bold" panose="020F0803070200060003" pitchFamily="34" charset="0"/>
              <a:ea typeface="Comfortaa"/>
              <a:cs typeface="Comfortaa"/>
              <a:sym typeface="Comfortaa"/>
            </a:endParaRPr>
          </a:p>
          <a:p>
            <a:pPr marL="457200" lvl="0" indent="-457200" algn="l" rtl="0">
              <a:lnSpc>
                <a:spcPct val="150000"/>
              </a:lnSpc>
              <a:spcBef>
                <a:spcPts val="0"/>
              </a:spcBef>
              <a:spcAft>
                <a:spcPts val="0"/>
              </a:spcAft>
              <a:buSzPct val="117647"/>
              <a:buFont typeface="Arial" panose="020B0604020202020204" pitchFamily="34" charset="0"/>
              <a:buChar char="•"/>
            </a:pPr>
            <a:r>
              <a:rPr lang="fi-FI" sz="4000" b="1" dirty="0">
                <a:latin typeface="Comfortaa"/>
                <a:ea typeface="Comfortaa"/>
                <a:cs typeface="Comfortaa"/>
                <a:sym typeface="Comfortaa"/>
              </a:rPr>
              <a:t>Avustaminen voi tarkoittaa seuraavia asioita:</a:t>
            </a:r>
            <a:endParaRPr lang="fi-FI" sz="4000" dirty="0">
              <a:sym typeface="Comfortaa"/>
            </a:endParaRPr>
          </a:p>
          <a:p>
            <a:pPr marL="914400" lvl="1" indent="-457200">
              <a:lnSpc>
                <a:spcPct val="150000"/>
              </a:lnSpc>
              <a:buSzPct val="117647"/>
              <a:buFont typeface="Arial" panose="020B0604020202020204" pitchFamily="34" charset="0"/>
              <a:buChar char="•"/>
            </a:pPr>
            <a:r>
              <a:rPr lang="fi-FI" sz="4000" b="1" dirty="0">
                <a:latin typeface="Comfortaa"/>
                <a:ea typeface="Comfortaa"/>
                <a:cs typeface="Comfortaa"/>
                <a:sym typeface="Comfortaa"/>
              </a:rPr>
              <a:t>Neuvonta ja ohjaus</a:t>
            </a:r>
            <a:endParaRPr lang="fi-FI" sz="4000" dirty="0">
              <a:sym typeface="Comfortaa"/>
            </a:endParaRPr>
          </a:p>
          <a:p>
            <a:pPr marL="914400" lvl="1" indent="-457200">
              <a:lnSpc>
                <a:spcPct val="150000"/>
              </a:lnSpc>
              <a:buSzPct val="117647"/>
              <a:buFont typeface="Arial" panose="020B0604020202020204" pitchFamily="34" charset="0"/>
              <a:buChar char="•"/>
            </a:pPr>
            <a:r>
              <a:rPr lang="fi-FI" sz="4000" b="1" dirty="0">
                <a:latin typeface="Comfortaa"/>
                <a:ea typeface="Comfortaa"/>
                <a:cs typeface="Comfortaa"/>
                <a:sym typeface="Comfortaa"/>
              </a:rPr>
              <a:t>Välillinen avustaminen</a:t>
            </a:r>
            <a:endParaRPr lang="fi-FI" sz="4000" dirty="0">
              <a:sym typeface="Comfortaa"/>
            </a:endParaRPr>
          </a:p>
          <a:p>
            <a:pPr marL="914400" lvl="1" indent="-457200">
              <a:lnSpc>
                <a:spcPct val="150000"/>
              </a:lnSpc>
              <a:buSzPct val="117647"/>
              <a:buFont typeface="Arial" panose="020B0604020202020204" pitchFamily="34" charset="0"/>
              <a:buChar char="•"/>
            </a:pPr>
            <a:r>
              <a:rPr lang="fi-FI" sz="4000" b="1" dirty="0">
                <a:latin typeface="Comfortaa"/>
                <a:ea typeface="Comfortaa"/>
                <a:cs typeface="Comfortaa"/>
                <a:sym typeface="Comfortaa"/>
              </a:rPr>
              <a:t>Puolesta katseleminen ja tunnusteleminen</a:t>
            </a:r>
            <a:endParaRPr lang="fi-FI" sz="4000" dirty="0"/>
          </a:p>
          <a:p>
            <a:pPr marL="457200" lvl="0" indent="-457200" algn="l" rtl="0">
              <a:lnSpc>
                <a:spcPct val="100000"/>
              </a:lnSpc>
              <a:spcBef>
                <a:spcPts val="2400"/>
              </a:spcBef>
              <a:spcAft>
                <a:spcPts val="0"/>
              </a:spcAft>
              <a:buSzPct val="117647"/>
              <a:buFont typeface="Arial" panose="020B0604020202020204" pitchFamily="34" charset="0"/>
              <a:buChar char="•"/>
            </a:pPr>
            <a:endParaRPr lang="fi-FI" sz="3200" dirty="0">
              <a:solidFill>
                <a:srgbClr val="7D067F"/>
              </a:solidFill>
              <a:latin typeface="Comfortaa Bold" panose="020F0803070200060003" pitchFamily="34" charset="0"/>
            </a:endParaRPr>
          </a:p>
          <a:p>
            <a:pPr>
              <a:lnSpc>
                <a:spcPts val="4160"/>
              </a:lnSpc>
            </a:pPr>
            <a:endParaRPr lang="en-US" sz="3400" dirty="0">
              <a:solidFill>
                <a:srgbClr val="7D067F"/>
              </a:solidFill>
              <a:latin typeface="Comfortaa Bold"/>
            </a:endParaRPr>
          </a:p>
          <a:p>
            <a:pPr>
              <a:lnSpc>
                <a:spcPts val="4146"/>
              </a:lnSpc>
            </a:pPr>
            <a:endParaRPr lang="en-US" sz="3400" dirty="0">
              <a:solidFill>
                <a:srgbClr val="7D067F"/>
              </a:solidFill>
              <a:latin typeface="Comfortaa Bold"/>
            </a:endParaRPr>
          </a:p>
        </p:txBody>
      </p:sp>
      <p:sp>
        <p:nvSpPr>
          <p:cNvPr id="5" name="TextBox 5"/>
          <p:cNvSpPr txBox="1"/>
          <p:nvPr/>
        </p:nvSpPr>
        <p:spPr>
          <a:xfrm>
            <a:off x="-381000" y="800100"/>
            <a:ext cx="15163800" cy="922753"/>
          </a:xfrm>
          <a:prstGeom prst="rect">
            <a:avLst/>
          </a:prstGeom>
        </p:spPr>
        <p:txBody>
          <a:bodyPr wrap="square" lIns="0" tIns="0" rIns="0" bIns="0" rtlCol="0" anchor="t">
            <a:spAutoFit/>
          </a:bodyPr>
          <a:lstStyle/>
          <a:p>
            <a:pPr algn="ctr">
              <a:lnSpc>
                <a:spcPts val="7894"/>
              </a:lnSpc>
            </a:pPr>
            <a:r>
              <a:rPr lang="en-US" sz="5638" dirty="0" err="1">
                <a:solidFill>
                  <a:srgbClr val="7D067F"/>
                </a:solidFill>
                <a:latin typeface="Comfortaa Bold"/>
              </a:rPr>
              <a:t>Avusteinen</a:t>
            </a:r>
            <a:r>
              <a:rPr lang="en-US" sz="5638" dirty="0">
                <a:solidFill>
                  <a:srgbClr val="7D067F"/>
                </a:solidFill>
                <a:latin typeface="Comfortaa Bold"/>
              </a:rPr>
              <a:t> </a:t>
            </a:r>
            <a:r>
              <a:rPr lang="en-US" sz="5638" dirty="0" err="1">
                <a:solidFill>
                  <a:srgbClr val="7D067F"/>
                </a:solidFill>
                <a:latin typeface="Comfortaa Bold"/>
              </a:rPr>
              <a:t>rintojen</a:t>
            </a:r>
            <a:r>
              <a:rPr lang="en-US" sz="5638" dirty="0">
                <a:solidFill>
                  <a:srgbClr val="7D067F"/>
                </a:solidFill>
                <a:latin typeface="Comfortaa Bold"/>
              </a:rPr>
              <a:t> </a:t>
            </a:r>
            <a:r>
              <a:rPr lang="en-US" sz="5638" dirty="0" err="1">
                <a:solidFill>
                  <a:srgbClr val="7D067F"/>
                </a:solidFill>
                <a:latin typeface="Comfortaa Bold"/>
              </a:rPr>
              <a:t>terveyden</a:t>
            </a:r>
            <a:r>
              <a:rPr lang="en-US" sz="5638" dirty="0">
                <a:solidFill>
                  <a:srgbClr val="7D067F"/>
                </a:solidFill>
                <a:latin typeface="Comfortaa Bold"/>
              </a:rPr>
              <a:t> </a:t>
            </a:r>
            <a:r>
              <a:rPr lang="en-US" sz="5638" dirty="0" err="1">
                <a:solidFill>
                  <a:srgbClr val="7D067F"/>
                </a:solidFill>
                <a:latin typeface="Comfortaa Bold"/>
              </a:rPr>
              <a:t>tarkkailu</a:t>
            </a:r>
            <a:endParaRPr lang="en-US" sz="5638" dirty="0">
              <a:solidFill>
                <a:srgbClr val="7D067F"/>
              </a:solidFill>
              <a:latin typeface="Comfortaa Bold"/>
            </a:endParaRPr>
          </a:p>
        </p:txBody>
      </p:sp>
    </p:spTree>
    <p:extLst>
      <p:ext uri="{BB962C8B-B14F-4D97-AF65-F5344CB8AC3E}">
        <p14:creationId xmlns:p14="http://schemas.microsoft.com/office/powerpoint/2010/main" val="4119855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6F6"/>
        </a:solidFill>
        <a:effectLst/>
      </p:bgPr>
    </p:bg>
    <p:spTree>
      <p:nvGrpSpPr>
        <p:cNvPr id="1" name=""/>
        <p:cNvGrpSpPr/>
        <p:nvPr/>
      </p:nvGrpSpPr>
      <p:grpSpPr>
        <a:xfrm>
          <a:off x="0" y="0"/>
          <a:ext cx="0" cy="0"/>
          <a:chOff x="0" y="0"/>
          <a:chExt cx="0" cy="0"/>
        </a:xfrm>
      </p:grpSpPr>
      <p:sp>
        <p:nvSpPr>
          <p:cNvPr id="2" name="AutoShape 2"/>
          <p:cNvSpPr/>
          <p:nvPr/>
        </p:nvSpPr>
        <p:spPr>
          <a:xfrm>
            <a:off x="14642492" y="0"/>
            <a:ext cx="3645508" cy="10287000"/>
          </a:xfrm>
          <a:prstGeom prst="rect">
            <a:avLst/>
          </a:prstGeom>
          <a:solidFill>
            <a:srgbClr val="7D067F"/>
          </a:solidFill>
        </p:spPr>
        <p:txBody>
          <a:bodyPr/>
          <a:lstStyle/>
          <a:p>
            <a:endParaRPr lang="fi-FI"/>
          </a:p>
        </p:txBody>
      </p:sp>
      <p:sp>
        <p:nvSpPr>
          <p:cNvPr id="4" name="TextBox 4"/>
          <p:cNvSpPr txBox="1"/>
          <p:nvPr/>
        </p:nvSpPr>
        <p:spPr>
          <a:xfrm>
            <a:off x="685800" y="3489104"/>
            <a:ext cx="13659156" cy="1523687"/>
          </a:xfrm>
          <a:prstGeom prst="rect">
            <a:avLst/>
          </a:prstGeom>
        </p:spPr>
        <p:txBody>
          <a:bodyPr wrap="square" lIns="0" tIns="0" rIns="0" bIns="0" rtlCol="0" anchor="t">
            <a:spAutoFit/>
          </a:bodyPr>
          <a:lstStyle/>
          <a:p>
            <a:pPr marL="457200" lvl="0" indent="-457200" algn="l" rtl="0">
              <a:lnSpc>
                <a:spcPct val="100000"/>
              </a:lnSpc>
              <a:spcBef>
                <a:spcPts val="2400"/>
              </a:spcBef>
              <a:spcAft>
                <a:spcPts val="0"/>
              </a:spcAft>
              <a:buSzPct val="117647"/>
              <a:buFont typeface="Arial" panose="020B0604020202020204" pitchFamily="34" charset="0"/>
              <a:buChar char="•"/>
            </a:pPr>
            <a:endParaRPr lang="fi-FI" sz="3200" dirty="0">
              <a:solidFill>
                <a:srgbClr val="7D067F"/>
              </a:solidFill>
              <a:latin typeface="Comfortaa Bold" panose="020F0803070200060003" pitchFamily="34" charset="0"/>
            </a:endParaRPr>
          </a:p>
          <a:p>
            <a:pPr>
              <a:lnSpc>
                <a:spcPts val="4160"/>
              </a:lnSpc>
            </a:pPr>
            <a:endParaRPr lang="en-US" sz="3400" dirty="0">
              <a:solidFill>
                <a:srgbClr val="7D067F"/>
              </a:solidFill>
              <a:latin typeface="Comfortaa Bold"/>
            </a:endParaRPr>
          </a:p>
          <a:p>
            <a:pPr>
              <a:lnSpc>
                <a:spcPts val="4146"/>
              </a:lnSpc>
            </a:pPr>
            <a:endParaRPr lang="en-US" sz="3400" dirty="0">
              <a:solidFill>
                <a:srgbClr val="7D067F"/>
              </a:solidFill>
              <a:latin typeface="Comfortaa Bold"/>
            </a:endParaRPr>
          </a:p>
        </p:txBody>
      </p:sp>
      <p:sp>
        <p:nvSpPr>
          <p:cNvPr id="5" name="TextBox 5"/>
          <p:cNvSpPr txBox="1"/>
          <p:nvPr/>
        </p:nvSpPr>
        <p:spPr>
          <a:xfrm>
            <a:off x="-381000" y="800100"/>
            <a:ext cx="15163800" cy="922753"/>
          </a:xfrm>
          <a:prstGeom prst="rect">
            <a:avLst/>
          </a:prstGeom>
        </p:spPr>
        <p:txBody>
          <a:bodyPr wrap="square" lIns="0" tIns="0" rIns="0" bIns="0" rtlCol="0" anchor="t">
            <a:spAutoFit/>
          </a:bodyPr>
          <a:lstStyle/>
          <a:p>
            <a:pPr algn="ctr">
              <a:lnSpc>
                <a:spcPts val="7894"/>
              </a:lnSpc>
            </a:pPr>
            <a:r>
              <a:rPr lang="en-US" sz="5638" dirty="0" err="1">
                <a:solidFill>
                  <a:srgbClr val="7D067F"/>
                </a:solidFill>
                <a:latin typeface="Comfortaa Bold"/>
              </a:rPr>
              <a:t>Avusteisen</a:t>
            </a:r>
            <a:r>
              <a:rPr lang="en-US" sz="5638" dirty="0">
                <a:solidFill>
                  <a:srgbClr val="7D067F"/>
                </a:solidFill>
                <a:latin typeface="Comfortaa Bold"/>
              </a:rPr>
              <a:t> </a:t>
            </a:r>
            <a:r>
              <a:rPr lang="en-US" sz="5638" dirty="0" err="1">
                <a:solidFill>
                  <a:srgbClr val="7D067F"/>
                </a:solidFill>
                <a:latin typeface="Comfortaa Bold"/>
              </a:rPr>
              <a:t>tarkkailun</a:t>
            </a:r>
            <a:r>
              <a:rPr lang="en-US" sz="5638" dirty="0">
                <a:solidFill>
                  <a:srgbClr val="7D067F"/>
                </a:solidFill>
                <a:latin typeface="Comfortaa Bold"/>
              </a:rPr>
              <a:t> </a:t>
            </a:r>
            <a:r>
              <a:rPr lang="en-US" sz="5638" dirty="0" err="1">
                <a:solidFill>
                  <a:srgbClr val="7D067F"/>
                </a:solidFill>
                <a:latin typeface="Comfortaa Bold"/>
              </a:rPr>
              <a:t>periaatteet</a:t>
            </a:r>
            <a:endParaRPr lang="en-US" sz="5638" dirty="0">
              <a:solidFill>
                <a:srgbClr val="7D067F"/>
              </a:solidFill>
              <a:latin typeface="Comfortaa Bold"/>
            </a:endParaRPr>
          </a:p>
        </p:txBody>
      </p:sp>
      <p:sp>
        <p:nvSpPr>
          <p:cNvPr id="3" name="TextBox 4">
            <a:extLst>
              <a:ext uri="{FF2B5EF4-FFF2-40B4-BE49-F238E27FC236}">
                <a16:creationId xmlns:a16="http://schemas.microsoft.com/office/drawing/2014/main" id="{0E87AE33-C7F1-F08D-59DB-F76CE9030C58}"/>
              </a:ext>
            </a:extLst>
          </p:cNvPr>
          <p:cNvSpPr txBox="1"/>
          <p:nvPr/>
        </p:nvSpPr>
        <p:spPr>
          <a:xfrm>
            <a:off x="1295400" y="3489104"/>
            <a:ext cx="13659156" cy="3678123"/>
          </a:xfrm>
          <a:prstGeom prst="rect">
            <a:avLst/>
          </a:prstGeom>
        </p:spPr>
        <p:txBody>
          <a:bodyPr wrap="square" lIns="0" tIns="0" rIns="0" bIns="0" rtlCol="0" anchor="t">
            <a:spAutoFit/>
          </a:bodyPr>
          <a:lstStyle/>
          <a:p>
            <a:pPr marL="457200" lvl="0" indent="-457200" algn="l" rtl="0">
              <a:lnSpc>
                <a:spcPct val="100000"/>
              </a:lnSpc>
              <a:spcBef>
                <a:spcPts val="2400"/>
              </a:spcBef>
              <a:spcAft>
                <a:spcPts val="0"/>
              </a:spcAft>
              <a:buSzPct val="117647"/>
              <a:buFont typeface="Arial" panose="020B0604020202020204" pitchFamily="34" charset="0"/>
              <a:buChar char="•"/>
            </a:pPr>
            <a:r>
              <a:rPr lang="fi-FI" sz="4400" dirty="0">
                <a:latin typeface="Comfortaa Bold" panose="020F0803070200060003" pitchFamily="34" charset="0"/>
              </a:rPr>
              <a:t>Tieto ja ymmärrys</a:t>
            </a:r>
          </a:p>
          <a:p>
            <a:pPr marL="457200" lvl="0" indent="-457200" algn="l" rtl="0">
              <a:lnSpc>
                <a:spcPct val="100000"/>
              </a:lnSpc>
              <a:spcBef>
                <a:spcPts val="2400"/>
              </a:spcBef>
              <a:spcAft>
                <a:spcPts val="0"/>
              </a:spcAft>
              <a:buSzPct val="117647"/>
              <a:buFont typeface="Arial" panose="020B0604020202020204" pitchFamily="34" charset="0"/>
              <a:buChar char="•"/>
            </a:pPr>
            <a:r>
              <a:rPr lang="fi-FI" sz="4400" dirty="0">
                <a:latin typeface="Comfortaa Bold" panose="020F0803070200060003" pitchFamily="34" charset="0"/>
              </a:rPr>
              <a:t>Luottamus</a:t>
            </a:r>
          </a:p>
          <a:p>
            <a:pPr marL="457200" lvl="0" indent="-457200" algn="l" rtl="0">
              <a:lnSpc>
                <a:spcPct val="100000"/>
              </a:lnSpc>
              <a:spcBef>
                <a:spcPts val="2400"/>
              </a:spcBef>
              <a:spcAft>
                <a:spcPts val="0"/>
              </a:spcAft>
              <a:buSzPct val="117647"/>
              <a:buFont typeface="Arial" panose="020B0604020202020204" pitchFamily="34" charset="0"/>
              <a:buChar char="•"/>
            </a:pPr>
            <a:r>
              <a:rPr lang="fi-FI" sz="4400" dirty="0">
                <a:latin typeface="Comfortaa Bold" panose="020F0803070200060003" pitchFamily="34" charset="0"/>
              </a:rPr>
              <a:t>Kosketus</a:t>
            </a:r>
          </a:p>
          <a:p>
            <a:pPr>
              <a:lnSpc>
                <a:spcPts val="4160"/>
              </a:lnSpc>
            </a:pPr>
            <a:endParaRPr lang="en-US" sz="3400" dirty="0">
              <a:solidFill>
                <a:srgbClr val="7D067F"/>
              </a:solidFill>
              <a:latin typeface="Comfortaa Bold"/>
            </a:endParaRPr>
          </a:p>
          <a:p>
            <a:pPr>
              <a:lnSpc>
                <a:spcPts val="4146"/>
              </a:lnSpc>
            </a:pPr>
            <a:endParaRPr lang="en-US" sz="3400" dirty="0">
              <a:solidFill>
                <a:srgbClr val="7D067F"/>
              </a:solidFill>
              <a:latin typeface="Comfortaa Bold"/>
            </a:endParaRPr>
          </a:p>
        </p:txBody>
      </p:sp>
    </p:spTree>
    <p:extLst>
      <p:ext uri="{BB962C8B-B14F-4D97-AF65-F5344CB8AC3E}">
        <p14:creationId xmlns:p14="http://schemas.microsoft.com/office/powerpoint/2010/main" val="716801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7D067F"/>
        </a:solidFill>
        <a:effectLst/>
      </p:bgPr>
    </p:bg>
    <p:spTree>
      <p:nvGrpSpPr>
        <p:cNvPr id="1" name="">
          <a:extLst>
            <a:ext uri="{FF2B5EF4-FFF2-40B4-BE49-F238E27FC236}">
              <a16:creationId xmlns:a16="http://schemas.microsoft.com/office/drawing/2014/main" id="{8CC3FBC9-C355-CF03-E103-31CFCE5198A5}"/>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2B5DA7A9-9B0E-DD78-8C08-9FE040FF7F23}"/>
              </a:ext>
            </a:extLst>
          </p:cNvPr>
          <p:cNvSpPr/>
          <p:nvPr/>
        </p:nvSpPr>
        <p:spPr>
          <a:xfrm>
            <a:off x="13436966" y="0"/>
            <a:ext cx="4851034" cy="10287000"/>
          </a:xfrm>
          <a:prstGeom prst="rect">
            <a:avLst/>
          </a:prstGeom>
          <a:solidFill>
            <a:srgbClr val="E8C3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Picture 4">
            <a:extLst>
              <a:ext uri="{FF2B5EF4-FFF2-40B4-BE49-F238E27FC236}">
                <a16:creationId xmlns:a16="http://schemas.microsoft.com/office/drawing/2014/main" id="{42A39119-48C8-0BCF-EB70-3CDD9EE5CCBB}"/>
              </a:ext>
            </a:extLst>
          </p:cNvPr>
          <p:cNvPicPr>
            <a:picLocks noChangeAspect="1"/>
          </p:cNvPicPr>
          <p:nvPr/>
        </p:nvPicPr>
        <p:blipFill>
          <a:blip r:embed="rId2"/>
          <a:srcRect/>
          <a:stretch>
            <a:fillRect/>
          </a:stretch>
        </p:blipFill>
        <p:spPr>
          <a:xfrm>
            <a:off x="12732555" y="2010053"/>
            <a:ext cx="5202703" cy="5202703"/>
          </a:xfrm>
          <a:prstGeom prst="rect">
            <a:avLst/>
          </a:prstGeom>
        </p:spPr>
      </p:pic>
      <p:sp>
        <p:nvSpPr>
          <p:cNvPr id="6" name="TextBox 6">
            <a:extLst>
              <a:ext uri="{FF2B5EF4-FFF2-40B4-BE49-F238E27FC236}">
                <a16:creationId xmlns:a16="http://schemas.microsoft.com/office/drawing/2014/main" id="{70436A51-BADD-71DB-494C-46C32FB141F8}"/>
              </a:ext>
            </a:extLst>
          </p:cNvPr>
          <p:cNvSpPr txBox="1"/>
          <p:nvPr/>
        </p:nvSpPr>
        <p:spPr>
          <a:xfrm>
            <a:off x="2362200" y="4425354"/>
            <a:ext cx="12580156" cy="1436291"/>
          </a:xfrm>
          <a:prstGeom prst="rect">
            <a:avLst/>
          </a:prstGeom>
        </p:spPr>
        <p:txBody>
          <a:bodyPr wrap="square" lIns="0" tIns="0" rIns="0" bIns="0" rtlCol="0" anchor="t">
            <a:spAutoFit/>
          </a:bodyPr>
          <a:lstStyle/>
          <a:p>
            <a:pPr marL="0" marR="0" lvl="0" indent="0" algn="l" defTabSz="914400" rtl="0" eaLnBrk="1" fontAlgn="auto" latinLnBrk="0" hangingPunct="1">
              <a:lnSpc>
                <a:spcPts val="11160"/>
              </a:lnSpc>
              <a:spcBef>
                <a:spcPts val="0"/>
              </a:spcBef>
              <a:spcAft>
                <a:spcPts val="0"/>
              </a:spcAft>
              <a:buClrTx/>
              <a:buSzTx/>
              <a:buFontTx/>
              <a:buNone/>
              <a:tabLst/>
              <a:defRPr/>
            </a:pPr>
            <a:r>
              <a:rPr lang="en-US" sz="9600" dirty="0">
                <a:solidFill>
                  <a:srgbClr val="FAE6F8"/>
                </a:solidFill>
                <a:latin typeface="Comfortaa Bold"/>
              </a:rPr>
              <a:t>tunnerintasi.fi</a:t>
            </a:r>
            <a:endParaRPr kumimoji="0" lang="en-US" sz="9600" b="0" i="0" u="none" strike="noStrike" kern="1200" cap="none" spc="0" normalizeH="0" baseline="0" noProof="0" dirty="0">
              <a:ln>
                <a:noFill/>
              </a:ln>
              <a:solidFill>
                <a:srgbClr val="FAE6F8"/>
              </a:solidFill>
              <a:effectLst/>
              <a:uLnTx/>
              <a:uFillTx/>
              <a:latin typeface="Comfortaa Bold"/>
              <a:ea typeface="+mn-ea"/>
              <a:cs typeface="+mn-cs"/>
            </a:endParaRPr>
          </a:p>
        </p:txBody>
      </p:sp>
    </p:spTree>
    <p:extLst>
      <p:ext uri="{BB962C8B-B14F-4D97-AF65-F5344CB8AC3E}">
        <p14:creationId xmlns:p14="http://schemas.microsoft.com/office/powerpoint/2010/main" val="4294159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6F6"/>
        </a:solidFill>
        <a:effectLst/>
      </p:bgPr>
    </p:bg>
    <p:spTree>
      <p:nvGrpSpPr>
        <p:cNvPr id="1" name=""/>
        <p:cNvGrpSpPr/>
        <p:nvPr/>
      </p:nvGrpSpPr>
      <p:grpSpPr>
        <a:xfrm>
          <a:off x="0" y="0"/>
          <a:ext cx="0" cy="0"/>
          <a:chOff x="0" y="0"/>
          <a:chExt cx="0" cy="0"/>
        </a:xfrm>
      </p:grpSpPr>
      <p:sp>
        <p:nvSpPr>
          <p:cNvPr id="2" name="AutoShape 2"/>
          <p:cNvSpPr/>
          <p:nvPr/>
        </p:nvSpPr>
        <p:spPr>
          <a:xfrm>
            <a:off x="14615703" y="0"/>
            <a:ext cx="3672297" cy="10287000"/>
          </a:xfrm>
          <a:prstGeom prst="rect">
            <a:avLst/>
          </a:prstGeom>
          <a:solidFill>
            <a:srgbClr val="7D067F"/>
          </a:solidFill>
        </p:spPr>
        <p:txBody>
          <a:bodyPr/>
          <a:lstStyle/>
          <a:p>
            <a:endParaRPr lang="fi-FI"/>
          </a:p>
        </p:txBody>
      </p:sp>
      <p:sp>
        <p:nvSpPr>
          <p:cNvPr id="4" name="TextBox 4"/>
          <p:cNvSpPr txBox="1"/>
          <p:nvPr/>
        </p:nvSpPr>
        <p:spPr>
          <a:xfrm>
            <a:off x="1084074" y="2303345"/>
            <a:ext cx="12309852" cy="5967211"/>
          </a:xfrm>
          <a:prstGeom prst="rect">
            <a:avLst/>
          </a:prstGeom>
        </p:spPr>
        <p:txBody>
          <a:bodyPr lIns="0" tIns="0" rIns="0" bIns="0" rtlCol="0" anchor="t">
            <a:spAutoFit/>
          </a:bodyPr>
          <a:lstStyle/>
          <a:p>
            <a:pPr marL="457200" indent="-457200">
              <a:lnSpc>
                <a:spcPct val="150000"/>
              </a:lnSpc>
              <a:buFont typeface="Arial" panose="020B0604020202020204" pitchFamily="34" charset="0"/>
              <a:buChar char="•"/>
            </a:pPr>
            <a:endParaRPr lang="en-US" sz="4400" dirty="0">
              <a:solidFill>
                <a:srgbClr val="7D067F"/>
              </a:solidFill>
              <a:latin typeface="Comfortaa Bold"/>
            </a:endParaRPr>
          </a:p>
          <a:p>
            <a:pPr marL="613942" lvl="1" indent="-306971">
              <a:lnSpc>
                <a:spcPct val="150000"/>
              </a:lnSpc>
              <a:buFont typeface="Arial"/>
              <a:buChar char="•"/>
            </a:pPr>
            <a:r>
              <a:rPr lang="en-US" sz="4400" dirty="0" err="1">
                <a:latin typeface="Comfortaa Bold"/>
              </a:rPr>
              <a:t>Syövän</a:t>
            </a:r>
            <a:r>
              <a:rPr lang="en-US" sz="4400" dirty="0">
                <a:latin typeface="Comfortaa Bold"/>
              </a:rPr>
              <a:t> </a:t>
            </a:r>
            <a:r>
              <a:rPr lang="en-US" sz="4400" dirty="0" err="1">
                <a:latin typeface="Comfortaa Bold"/>
              </a:rPr>
              <a:t>synty</a:t>
            </a:r>
            <a:r>
              <a:rPr lang="en-US" sz="4400" dirty="0">
                <a:latin typeface="Comfortaa Bold"/>
              </a:rPr>
              <a:t> </a:t>
            </a:r>
            <a:r>
              <a:rPr lang="en-US" sz="4400" dirty="0" err="1">
                <a:latin typeface="Comfortaa Bold"/>
              </a:rPr>
              <a:t>käynnistyy</a:t>
            </a:r>
            <a:r>
              <a:rPr lang="en-US" sz="4400" dirty="0">
                <a:latin typeface="Comfortaa Bold"/>
              </a:rPr>
              <a:t> </a:t>
            </a:r>
            <a:r>
              <a:rPr lang="en-US" sz="4400" dirty="0" err="1">
                <a:latin typeface="Comfortaa Bold"/>
              </a:rPr>
              <a:t>solun</a:t>
            </a:r>
            <a:r>
              <a:rPr lang="en-US" sz="4400" dirty="0">
                <a:latin typeface="Comfortaa Bold"/>
              </a:rPr>
              <a:t> </a:t>
            </a:r>
            <a:r>
              <a:rPr lang="en-US" sz="4400" dirty="0" err="1">
                <a:latin typeface="Comfortaa Bold"/>
              </a:rPr>
              <a:t>jakautessa</a:t>
            </a:r>
            <a:r>
              <a:rPr lang="en-US" sz="4400" dirty="0">
                <a:latin typeface="Comfortaa Bold"/>
              </a:rPr>
              <a:t> </a:t>
            </a:r>
            <a:r>
              <a:rPr lang="en-US" sz="4400" dirty="0" err="1">
                <a:latin typeface="Comfortaa Bold"/>
              </a:rPr>
              <a:t>virheellisesti</a:t>
            </a:r>
            <a:endParaRPr lang="en-US" sz="4400" dirty="0">
              <a:latin typeface="Comfortaa Bold"/>
            </a:endParaRPr>
          </a:p>
          <a:p>
            <a:pPr marL="613942" lvl="1" indent="-306971">
              <a:lnSpc>
                <a:spcPct val="150000"/>
              </a:lnSpc>
              <a:buFont typeface="Arial"/>
              <a:buChar char="•"/>
            </a:pPr>
            <a:endParaRPr lang="en-US" sz="4400" dirty="0">
              <a:latin typeface="Comfortaa Bold"/>
            </a:endParaRPr>
          </a:p>
          <a:p>
            <a:pPr marL="613942" lvl="1" indent="-306971">
              <a:lnSpc>
                <a:spcPct val="150000"/>
              </a:lnSpc>
              <a:buFont typeface="Arial"/>
              <a:buChar char="•"/>
            </a:pPr>
            <a:r>
              <a:rPr lang="en-US" sz="4400" dirty="0" err="1">
                <a:latin typeface="Comfortaa Bold"/>
              </a:rPr>
              <a:t>Joskus</a:t>
            </a:r>
            <a:r>
              <a:rPr lang="en-US" sz="4400" dirty="0">
                <a:latin typeface="Comfortaa Bold"/>
              </a:rPr>
              <a:t> </a:t>
            </a:r>
            <a:r>
              <a:rPr lang="en-US" sz="4400" dirty="0" err="1">
                <a:latin typeface="Comfortaa Bold"/>
              </a:rPr>
              <a:t>virheellisesti</a:t>
            </a:r>
            <a:r>
              <a:rPr lang="en-US" sz="4400" dirty="0">
                <a:latin typeface="Comfortaa Bold"/>
              </a:rPr>
              <a:t> </a:t>
            </a:r>
            <a:r>
              <a:rPr lang="en-US" sz="4400" dirty="0" err="1">
                <a:latin typeface="Comfortaa Bold"/>
              </a:rPr>
              <a:t>jakautunut</a:t>
            </a:r>
            <a:r>
              <a:rPr lang="en-US" sz="4400" dirty="0">
                <a:latin typeface="Comfortaa Bold"/>
              </a:rPr>
              <a:t> </a:t>
            </a:r>
            <a:r>
              <a:rPr lang="en-US" sz="4400" dirty="0" err="1">
                <a:latin typeface="Comfortaa Bold"/>
              </a:rPr>
              <a:t>salu</a:t>
            </a:r>
            <a:r>
              <a:rPr lang="en-US" sz="4400" dirty="0">
                <a:latin typeface="Comfortaa Bold"/>
              </a:rPr>
              <a:t> </a:t>
            </a:r>
            <a:r>
              <a:rPr lang="en-US" sz="4400" dirty="0" err="1">
                <a:latin typeface="Comfortaa Bold"/>
              </a:rPr>
              <a:t>pääsee</a:t>
            </a:r>
            <a:r>
              <a:rPr lang="en-US" sz="4400" dirty="0">
                <a:latin typeface="Comfortaa Bold"/>
              </a:rPr>
              <a:t> </a:t>
            </a:r>
            <a:r>
              <a:rPr lang="en-US" sz="4400" dirty="0" err="1">
                <a:latin typeface="Comfortaa Bold"/>
              </a:rPr>
              <a:t>valloilleen</a:t>
            </a:r>
            <a:r>
              <a:rPr lang="en-US" sz="4400" dirty="0">
                <a:latin typeface="Comfortaa Bold"/>
              </a:rPr>
              <a:t> ja </a:t>
            </a:r>
            <a:r>
              <a:rPr lang="en-US" sz="4400" dirty="0" err="1">
                <a:latin typeface="Comfortaa Bold"/>
              </a:rPr>
              <a:t>muuntuu</a:t>
            </a:r>
            <a:r>
              <a:rPr lang="en-US" sz="4400" dirty="0">
                <a:latin typeface="Comfortaa Bold"/>
              </a:rPr>
              <a:t> </a:t>
            </a:r>
            <a:r>
              <a:rPr lang="en-US" sz="4400" dirty="0" err="1">
                <a:latin typeface="Comfortaa Bold"/>
              </a:rPr>
              <a:t>syöväksi</a:t>
            </a:r>
            <a:endParaRPr lang="en-US" sz="4400" dirty="0">
              <a:latin typeface="Comfortaa Bold"/>
            </a:endParaRPr>
          </a:p>
        </p:txBody>
      </p:sp>
      <p:sp>
        <p:nvSpPr>
          <p:cNvPr id="6" name="Tekstiruutu 5">
            <a:extLst>
              <a:ext uri="{FF2B5EF4-FFF2-40B4-BE49-F238E27FC236}">
                <a16:creationId xmlns:a16="http://schemas.microsoft.com/office/drawing/2014/main" id="{E39E2A0B-AFA2-B4E6-0DD9-2B95248624C5}"/>
              </a:ext>
            </a:extLst>
          </p:cNvPr>
          <p:cNvSpPr txBox="1"/>
          <p:nvPr/>
        </p:nvSpPr>
        <p:spPr>
          <a:xfrm>
            <a:off x="1219200" y="1257300"/>
            <a:ext cx="6019800" cy="1077218"/>
          </a:xfrm>
          <a:prstGeom prst="rect">
            <a:avLst/>
          </a:prstGeom>
          <a:noFill/>
        </p:spPr>
        <p:txBody>
          <a:bodyPr wrap="square" rtlCol="0">
            <a:spAutoFit/>
          </a:bodyPr>
          <a:lstStyle/>
          <a:p>
            <a:r>
              <a:rPr lang="fi-FI" sz="6400" dirty="0">
                <a:solidFill>
                  <a:srgbClr val="7D067F"/>
                </a:solidFill>
                <a:latin typeface="Comfortaa Bold" panose="020F0803070200060003" pitchFamily="34" charset="0"/>
              </a:rPr>
              <a:t>SYÖPÄ</a:t>
            </a:r>
          </a:p>
        </p:txBody>
      </p:sp>
    </p:spTree>
    <p:extLst>
      <p:ext uri="{BB962C8B-B14F-4D97-AF65-F5344CB8AC3E}">
        <p14:creationId xmlns:p14="http://schemas.microsoft.com/office/powerpoint/2010/main" val="243445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5317" b="5317"/>
          <a:stretch>
            <a:fillRect/>
          </a:stretch>
        </p:blipFill>
        <p:spPr>
          <a:xfrm>
            <a:off x="6776775" y="0"/>
            <a:ext cx="11511225" cy="10287000"/>
          </a:xfrm>
          <a:prstGeom prst="rect">
            <a:avLst/>
          </a:prstGeom>
        </p:spPr>
      </p:pic>
      <p:grpSp>
        <p:nvGrpSpPr>
          <p:cNvPr id="3" name="Group 3"/>
          <p:cNvGrpSpPr/>
          <p:nvPr/>
        </p:nvGrpSpPr>
        <p:grpSpPr>
          <a:xfrm>
            <a:off x="304800" y="800100"/>
            <a:ext cx="16149561" cy="9164881"/>
            <a:chOff x="0" y="0"/>
            <a:chExt cx="4451283" cy="1913890"/>
          </a:xfrm>
          <a:solidFill>
            <a:srgbClr val="FFF6F6"/>
          </a:solidFill>
        </p:grpSpPr>
        <p:sp>
          <p:nvSpPr>
            <p:cNvPr id="4" name="Freeform 4"/>
            <p:cNvSpPr/>
            <p:nvPr/>
          </p:nvSpPr>
          <p:spPr>
            <a:xfrm>
              <a:off x="0" y="0"/>
              <a:ext cx="4451283" cy="1913890"/>
            </a:xfrm>
            <a:custGeom>
              <a:avLst/>
              <a:gdLst/>
              <a:ahLst/>
              <a:cxnLst/>
              <a:rect l="l" t="t" r="r" b="b"/>
              <a:pathLst>
                <a:path w="4451283" h="1913890">
                  <a:moveTo>
                    <a:pt x="0" y="0"/>
                  </a:moveTo>
                  <a:lnTo>
                    <a:pt x="4451283" y="0"/>
                  </a:lnTo>
                  <a:lnTo>
                    <a:pt x="4451283" y="1913890"/>
                  </a:lnTo>
                  <a:lnTo>
                    <a:pt x="0" y="1913890"/>
                  </a:lnTo>
                  <a:close/>
                </a:path>
              </a:pathLst>
            </a:custGeom>
            <a:grpFill/>
          </p:spPr>
          <p:txBody>
            <a:bodyPr/>
            <a:lstStyle/>
            <a:p>
              <a:endParaRPr lang="fi-FI"/>
            </a:p>
          </p:txBody>
        </p:sp>
      </p:grpSp>
      <p:sp>
        <p:nvSpPr>
          <p:cNvPr id="5" name="TextBox 5"/>
          <p:cNvSpPr txBox="1"/>
          <p:nvPr/>
        </p:nvSpPr>
        <p:spPr>
          <a:xfrm>
            <a:off x="1252451" y="1725979"/>
            <a:ext cx="14254258" cy="948978"/>
          </a:xfrm>
          <a:prstGeom prst="rect">
            <a:avLst/>
          </a:prstGeom>
        </p:spPr>
        <p:txBody>
          <a:bodyPr lIns="0" tIns="0" rIns="0" bIns="0" rtlCol="0" anchor="t">
            <a:spAutoFit/>
          </a:bodyPr>
          <a:lstStyle/>
          <a:p>
            <a:pPr>
              <a:lnSpc>
                <a:spcPts val="7439"/>
              </a:lnSpc>
            </a:pPr>
            <a:r>
              <a:rPr lang="en-US" sz="6400" dirty="0">
                <a:solidFill>
                  <a:srgbClr val="7D067F"/>
                </a:solidFill>
                <a:latin typeface="Comfortaa Bold"/>
              </a:rPr>
              <a:t>RINTASYÖPÄ</a:t>
            </a:r>
          </a:p>
        </p:txBody>
      </p:sp>
      <p:sp>
        <p:nvSpPr>
          <p:cNvPr id="6" name="TextBox 6"/>
          <p:cNvSpPr txBox="1"/>
          <p:nvPr/>
        </p:nvSpPr>
        <p:spPr>
          <a:xfrm>
            <a:off x="914400" y="3643045"/>
            <a:ext cx="14254258" cy="5886420"/>
          </a:xfrm>
          <a:prstGeom prst="rect">
            <a:avLst/>
          </a:prstGeom>
        </p:spPr>
        <p:txBody>
          <a:bodyPr lIns="0" tIns="0" rIns="0" bIns="0" rtlCol="0" anchor="t">
            <a:spAutoFit/>
          </a:bodyPr>
          <a:lstStyle/>
          <a:p>
            <a:pPr marL="571500" indent="-571500">
              <a:lnSpc>
                <a:spcPct val="150000"/>
              </a:lnSpc>
              <a:buFont typeface="Arial" panose="020B0604020202020204" pitchFamily="34" charset="0"/>
              <a:buChar char="•"/>
            </a:pPr>
            <a:r>
              <a:rPr lang="en-US" sz="4400" dirty="0" err="1">
                <a:solidFill>
                  <a:srgbClr val="2B2B2B"/>
                </a:solidFill>
                <a:latin typeface="Comfortaa Bold"/>
              </a:rPr>
              <a:t>Vuosittain</a:t>
            </a:r>
            <a:r>
              <a:rPr lang="en-US" sz="4400" dirty="0">
                <a:solidFill>
                  <a:srgbClr val="2B2B2B"/>
                </a:solidFill>
                <a:latin typeface="Comfortaa Bold"/>
              </a:rPr>
              <a:t> </a:t>
            </a:r>
            <a:r>
              <a:rPr lang="en-US" sz="4400" dirty="0" err="1">
                <a:solidFill>
                  <a:srgbClr val="2B2B2B"/>
                </a:solidFill>
                <a:latin typeface="Comfortaa Bold"/>
              </a:rPr>
              <a:t>noin</a:t>
            </a:r>
            <a:r>
              <a:rPr lang="en-US" sz="4400" dirty="0">
                <a:solidFill>
                  <a:srgbClr val="2B2B2B"/>
                </a:solidFill>
                <a:latin typeface="Comfortaa Bold"/>
              </a:rPr>
              <a:t> 5000 </a:t>
            </a:r>
            <a:r>
              <a:rPr lang="en-US" sz="4400" dirty="0" err="1">
                <a:solidFill>
                  <a:srgbClr val="2B2B2B"/>
                </a:solidFill>
                <a:latin typeface="Comfortaa Bold"/>
              </a:rPr>
              <a:t>uutta</a:t>
            </a:r>
            <a:r>
              <a:rPr lang="en-US" sz="4400" dirty="0">
                <a:solidFill>
                  <a:srgbClr val="2B2B2B"/>
                </a:solidFill>
                <a:latin typeface="Comfortaa Bold"/>
              </a:rPr>
              <a:t> </a:t>
            </a:r>
            <a:r>
              <a:rPr lang="en-US" sz="4400" dirty="0" err="1">
                <a:solidFill>
                  <a:srgbClr val="2B2B2B"/>
                </a:solidFill>
                <a:latin typeface="Comfortaa Bold"/>
              </a:rPr>
              <a:t>rintasyöpää</a:t>
            </a:r>
            <a:endParaRPr lang="en-US" sz="4400" dirty="0">
              <a:solidFill>
                <a:srgbClr val="2B2B2B"/>
              </a:solidFill>
              <a:latin typeface="Comfortaa Bold"/>
            </a:endParaRPr>
          </a:p>
          <a:p>
            <a:pPr>
              <a:lnSpc>
                <a:spcPct val="150000"/>
              </a:lnSpc>
            </a:pPr>
            <a:r>
              <a:rPr lang="en-US" sz="4400" dirty="0">
                <a:solidFill>
                  <a:srgbClr val="2B2B2B"/>
                </a:solidFill>
                <a:latin typeface="Comfortaa Bold"/>
              </a:rPr>
              <a:t>	- </a:t>
            </a:r>
            <a:r>
              <a:rPr lang="en-US" sz="4400" dirty="0" err="1">
                <a:solidFill>
                  <a:srgbClr val="2B2B2B"/>
                </a:solidFill>
                <a:latin typeface="Comfortaa Bold"/>
              </a:rPr>
              <a:t>noin</a:t>
            </a:r>
            <a:r>
              <a:rPr lang="en-US" sz="4400" dirty="0">
                <a:solidFill>
                  <a:srgbClr val="2B2B2B"/>
                </a:solidFill>
                <a:latin typeface="Comfortaa Bold"/>
              </a:rPr>
              <a:t> 30 </a:t>
            </a:r>
            <a:r>
              <a:rPr lang="en-US" sz="4400" dirty="0" err="1">
                <a:solidFill>
                  <a:srgbClr val="2B2B2B"/>
                </a:solidFill>
                <a:latin typeface="Comfortaa Bold"/>
              </a:rPr>
              <a:t>miestä</a:t>
            </a:r>
            <a:r>
              <a:rPr lang="en-US" sz="4400" dirty="0">
                <a:solidFill>
                  <a:srgbClr val="2B2B2B"/>
                </a:solidFill>
                <a:latin typeface="Comfortaa Bold"/>
              </a:rPr>
              <a:t> </a:t>
            </a:r>
          </a:p>
          <a:p>
            <a:pPr>
              <a:lnSpc>
                <a:spcPct val="150000"/>
              </a:lnSpc>
            </a:pPr>
            <a:r>
              <a:rPr lang="en-US" sz="4400" dirty="0">
                <a:solidFill>
                  <a:srgbClr val="2B2B2B"/>
                </a:solidFill>
                <a:latin typeface="Comfortaa Bold"/>
              </a:rPr>
              <a:t>	- </a:t>
            </a:r>
            <a:r>
              <a:rPr lang="en-US" sz="4400" dirty="0" err="1">
                <a:solidFill>
                  <a:srgbClr val="2B2B2B"/>
                </a:solidFill>
                <a:latin typeface="Comfortaa Bold"/>
              </a:rPr>
              <a:t>muita</a:t>
            </a:r>
            <a:r>
              <a:rPr lang="en-US" sz="4400" dirty="0">
                <a:solidFill>
                  <a:srgbClr val="2B2B2B"/>
                </a:solidFill>
                <a:latin typeface="Comfortaa Bold"/>
              </a:rPr>
              <a:t> </a:t>
            </a:r>
            <a:r>
              <a:rPr lang="en-US" sz="4400" dirty="0" err="1">
                <a:solidFill>
                  <a:srgbClr val="2B2B2B"/>
                </a:solidFill>
                <a:latin typeface="Comfortaa Bold"/>
              </a:rPr>
              <a:t>sukupuolia</a:t>
            </a:r>
            <a:r>
              <a:rPr lang="en-US" sz="4400" dirty="0">
                <a:solidFill>
                  <a:srgbClr val="2B2B2B"/>
                </a:solidFill>
                <a:latin typeface="Comfortaa Bold"/>
              </a:rPr>
              <a:t> </a:t>
            </a:r>
            <a:r>
              <a:rPr lang="en-US" sz="4400" dirty="0" err="1">
                <a:solidFill>
                  <a:srgbClr val="2B2B2B"/>
                </a:solidFill>
                <a:latin typeface="Comfortaa Bold"/>
              </a:rPr>
              <a:t>ei</a:t>
            </a:r>
            <a:r>
              <a:rPr lang="en-US" sz="4400" dirty="0">
                <a:solidFill>
                  <a:srgbClr val="2B2B2B"/>
                </a:solidFill>
                <a:latin typeface="Comfortaa Bold"/>
              </a:rPr>
              <a:t> ole </a:t>
            </a:r>
            <a:r>
              <a:rPr lang="en-US" sz="4400" dirty="0" err="1">
                <a:solidFill>
                  <a:srgbClr val="2B2B2B"/>
                </a:solidFill>
                <a:latin typeface="Comfortaa Bold"/>
              </a:rPr>
              <a:t>rekisteröity</a:t>
            </a:r>
            <a:r>
              <a:rPr lang="en-US" sz="4400" dirty="0">
                <a:solidFill>
                  <a:srgbClr val="2B2B2B"/>
                </a:solidFill>
                <a:latin typeface="Comfortaa Bold"/>
              </a:rPr>
              <a:t> </a:t>
            </a:r>
            <a:r>
              <a:rPr lang="en-US" sz="4400" dirty="0" err="1">
                <a:solidFill>
                  <a:srgbClr val="2B2B2B"/>
                </a:solidFill>
                <a:latin typeface="Comfortaa Bold"/>
              </a:rPr>
              <a:t>erikseen</a:t>
            </a:r>
            <a:endParaRPr lang="en-US" sz="4400" dirty="0">
              <a:solidFill>
                <a:srgbClr val="2B2B2B"/>
              </a:solidFill>
              <a:latin typeface="Comfortaa Bold"/>
            </a:endParaRPr>
          </a:p>
          <a:p>
            <a:pPr>
              <a:lnSpc>
                <a:spcPct val="150000"/>
              </a:lnSpc>
            </a:pPr>
            <a:endParaRPr lang="en-US" sz="4400" dirty="0">
              <a:solidFill>
                <a:srgbClr val="2B2B2B"/>
              </a:solidFill>
              <a:latin typeface="Comfortaa Bold"/>
            </a:endParaRPr>
          </a:p>
          <a:p>
            <a:pPr marL="571500" indent="-571500">
              <a:lnSpc>
                <a:spcPct val="150000"/>
              </a:lnSpc>
              <a:buFont typeface="Arial" panose="020B0604020202020204" pitchFamily="34" charset="0"/>
              <a:buChar char="•"/>
            </a:pPr>
            <a:r>
              <a:rPr lang="en-US" sz="4400" dirty="0" err="1">
                <a:solidFill>
                  <a:srgbClr val="2B2B2B"/>
                </a:solidFill>
                <a:latin typeface="Comfortaa Bold"/>
                <a:ea typeface="+mn-lt"/>
                <a:cs typeface="+mn-lt"/>
              </a:rPr>
              <a:t>Joka</a:t>
            </a:r>
            <a:r>
              <a:rPr lang="en-US" sz="4400" dirty="0">
                <a:solidFill>
                  <a:srgbClr val="2B2B2B"/>
                </a:solidFill>
                <a:latin typeface="Comfortaa Bold"/>
                <a:ea typeface="+mn-lt"/>
                <a:cs typeface="+mn-lt"/>
              </a:rPr>
              <a:t> </a:t>
            </a:r>
            <a:r>
              <a:rPr lang="en-US" sz="4400" dirty="0" err="1">
                <a:solidFill>
                  <a:srgbClr val="2B2B2B"/>
                </a:solidFill>
                <a:latin typeface="Comfortaa Bold"/>
                <a:ea typeface="+mn-lt"/>
                <a:cs typeface="+mn-lt"/>
              </a:rPr>
              <a:t>seitsemäs</a:t>
            </a:r>
            <a:r>
              <a:rPr lang="en-US" sz="4400" dirty="0">
                <a:solidFill>
                  <a:srgbClr val="2B2B2B"/>
                </a:solidFill>
                <a:latin typeface="Comfortaa Bold"/>
                <a:ea typeface="+mn-lt"/>
                <a:cs typeface="+mn-lt"/>
              </a:rPr>
              <a:t> </a:t>
            </a:r>
            <a:r>
              <a:rPr lang="en-US" sz="4400" dirty="0" err="1">
                <a:solidFill>
                  <a:srgbClr val="2B2B2B"/>
                </a:solidFill>
                <a:latin typeface="Comfortaa Bold"/>
                <a:ea typeface="+mn-lt"/>
                <a:cs typeface="+mn-lt"/>
              </a:rPr>
              <a:t>nainen</a:t>
            </a:r>
            <a:r>
              <a:rPr lang="en-US" sz="4400" dirty="0">
                <a:solidFill>
                  <a:srgbClr val="2B2B2B"/>
                </a:solidFill>
                <a:latin typeface="Comfortaa Bold"/>
                <a:ea typeface="+mn-lt"/>
                <a:cs typeface="+mn-lt"/>
              </a:rPr>
              <a:t> </a:t>
            </a:r>
            <a:r>
              <a:rPr lang="en-US" sz="4400" dirty="0" err="1">
                <a:solidFill>
                  <a:srgbClr val="2B2B2B"/>
                </a:solidFill>
                <a:latin typeface="Comfortaa Bold"/>
                <a:ea typeface="+mn-lt"/>
                <a:cs typeface="+mn-lt"/>
              </a:rPr>
              <a:t>sairastuu</a:t>
            </a:r>
            <a:endParaRPr lang="en-US" sz="4400" dirty="0">
              <a:solidFill>
                <a:srgbClr val="2B2B2B"/>
              </a:solidFill>
              <a:latin typeface="Comfortaa Bold"/>
              <a:ea typeface="+mn-lt"/>
              <a:cs typeface="+mn-lt"/>
            </a:endParaRPr>
          </a:p>
          <a:p>
            <a:pPr>
              <a:lnSpc>
                <a:spcPct val="150000"/>
              </a:lnSpc>
            </a:pPr>
            <a:endParaRPr lang="en-US" sz="4000" dirty="0">
              <a:solidFill>
                <a:srgbClr val="2B2B2B"/>
              </a:solidFill>
              <a:latin typeface="Comfortaa Bold"/>
              <a:ea typeface="+mn-lt"/>
              <a:cs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6F6"/>
        </a:solidFill>
        <a:effectLst/>
      </p:bgPr>
    </p:bg>
    <p:spTree>
      <p:nvGrpSpPr>
        <p:cNvPr id="1" name=""/>
        <p:cNvGrpSpPr/>
        <p:nvPr/>
      </p:nvGrpSpPr>
      <p:grpSpPr>
        <a:xfrm>
          <a:off x="0" y="0"/>
          <a:ext cx="0" cy="0"/>
          <a:chOff x="0" y="0"/>
          <a:chExt cx="0" cy="0"/>
        </a:xfrm>
      </p:grpSpPr>
      <p:sp>
        <p:nvSpPr>
          <p:cNvPr id="2" name="AutoShape 2"/>
          <p:cNvSpPr/>
          <p:nvPr/>
        </p:nvSpPr>
        <p:spPr>
          <a:xfrm>
            <a:off x="14615703" y="0"/>
            <a:ext cx="3672297" cy="10287000"/>
          </a:xfrm>
          <a:prstGeom prst="rect">
            <a:avLst/>
          </a:prstGeom>
          <a:solidFill>
            <a:srgbClr val="7D067F"/>
          </a:solidFill>
        </p:spPr>
        <p:txBody>
          <a:bodyPr/>
          <a:lstStyle/>
          <a:p>
            <a:endParaRPr lang="fi-FI"/>
          </a:p>
        </p:txBody>
      </p:sp>
      <p:sp>
        <p:nvSpPr>
          <p:cNvPr id="4" name="TextBox 4"/>
          <p:cNvSpPr txBox="1"/>
          <p:nvPr/>
        </p:nvSpPr>
        <p:spPr>
          <a:xfrm>
            <a:off x="838200" y="1905552"/>
            <a:ext cx="12309852" cy="6982874"/>
          </a:xfrm>
          <a:prstGeom prst="rect">
            <a:avLst/>
          </a:prstGeom>
        </p:spPr>
        <p:txBody>
          <a:bodyPr lIns="0" tIns="0" rIns="0" bIns="0" rtlCol="0" anchor="t">
            <a:spAutoFit/>
          </a:bodyPr>
          <a:lstStyle/>
          <a:p>
            <a:pPr>
              <a:lnSpc>
                <a:spcPct val="150000"/>
              </a:lnSpc>
            </a:pPr>
            <a:endParaRPr lang="en-US" sz="4400" dirty="0">
              <a:latin typeface="Comfortaa Bold"/>
            </a:endParaRPr>
          </a:p>
          <a:p>
            <a:pPr marL="0" lvl="1" indent="-306971">
              <a:lnSpc>
                <a:spcPct val="150000"/>
              </a:lnSpc>
              <a:buFont typeface="Arial"/>
              <a:buChar char="•"/>
            </a:pPr>
            <a:r>
              <a:rPr lang="en-US" sz="4400" dirty="0" err="1">
                <a:latin typeface="Comfortaa Bold"/>
              </a:rPr>
              <a:t>Tilastojen</a:t>
            </a:r>
            <a:r>
              <a:rPr lang="en-US" sz="4400" dirty="0">
                <a:latin typeface="Comfortaa Bold"/>
              </a:rPr>
              <a:t> </a:t>
            </a:r>
            <a:r>
              <a:rPr lang="en-US" sz="4400" dirty="0" err="1">
                <a:latin typeface="Comfortaa Bold"/>
              </a:rPr>
              <a:t>mukaan</a:t>
            </a:r>
            <a:r>
              <a:rPr lang="en-US" sz="4400" dirty="0">
                <a:latin typeface="Comfortaa Bold"/>
              </a:rPr>
              <a:t> </a:t>
            </a:r>
            <a:r>
              <a:rPr lang="en-US" sz="4400" dirty="0" err="1">
                <a:latin typeface="Comfortaa Bold"/>
              </a:rPr>
              <a:t>noin</a:t>
            </a:r>
            <a:r>
              <a:rPr lang="en-US" sz="4400" dirty="0">
                <a:latin typeface="Comfortaa Bold"/>
              </a:rPr>
              <a:t> 92% </a:t>
            </a:r>
            <a:r>
              <a:rPr lang="en-US" sz="4400" dirty="0" err="1">
                <a:latin typeface="Comfortaa Bold"/>
              </a:rPr>
              <a:t>kaikista</a:t>
            </a:r>
            <a:r>
              <a:rPr lang="en-US" sz="4400" dirty="0">
                <a:latin typeface="Comfortaa Bold"/>
              </a:rPr>
              <a:t> </a:t>
            </a:r>
            <a:r>
              <a:rPr lang="en-US" sz="4400" dirty="0" err="1">
                <a:latin typeface="Comfortaa Bold"/>
              </a:rPr>
              <a:t>rintasyöpään</a:t>
            </a:r>
            <a:r>
              <a:rPr lang="en-US" sz="4400" dirty="0">
                <a:latin typeface="Comfortaa Bold"/>
              </a:rPr>
              <a:t> </a:t>
            </a:r>
            <a:r>
              <a:rPr lang="en-US" sz="4400" dirty="0" err="1">
                <a:latin typeface="Comfortaa Bold"/>
              </a:rPr>
              <a:t>sairastuneista</a:t>
            </a:r>
            <a:r>
              <a:rPr lang="en-US" sz="4400" dirty="0">
                <a:latin typeface="Comfortaa Bold"/>
              </a:rPr>
              <a:t> on </a:t>
            </a:r>
            <a:r>
              <a:rPr lang="en-US" sz="4400" dirty="0" err="1">
                <a:latin typeface="Comfortaa Bold"/>
              </a:rPr>
              <a:t>elossa</a:t>
            </a:r>
            <a:r>
              <a:rPr lang="en-US" sz="4400" dirty="0">
                <a:latin typeface="Comfortaa Bold"/>
              </a:rPr>
              <a:t> </a:t>
            </a:r>
            <a:r>
              <a:rPr lang="en-US" sz="4400" dirty="0" err="1">
                <a:latin typeface="Comfortaa Bold"/>
              </a:rPr>
              <a:t>viiden</a:t>
            </a:r>
            <a:r>
              <a:rPr lang="en-US" sz="4400" dirty="0">
                <a:latin typeface="Comfortaa Bold"/>
              </a:rPr>
              <a:t> </a:t>
            </a:r>
            <a:r>
              <a:rPr lang="en-US" sz="4400" dirty="0" err="1">
                <a:latin typeface="Comfortaa Bold"/>
              </a:rPr>
              <a:t>vuoden</a:t>
            </a:r>
            <a:r>
              <a:rPr lang="en-US" sz="4400" dirty="0">
                <a:latin typeface="Comfortaa Bold"/>
              </a:rPr>
              <a:t> </a:t>
            </a:r>
            <a:r>
              <a:rPr lang="en-US" sz="4400" dirty="0" err="1">
                <a:latin typeface="Comfortaa Bold"/>
              </a:rPr>
              <a:t>kuluttua</a:t>
            </a:r>
            <a:r>
              <a:rPr lang="en-US" sz="4400" dirty="0">
                <a:latin typeface="Comfortaa Bold"/>
              </a:rPr>
              <a:t> </a:t>
            </a:r>
            <a:r>
              <a:rPr lang="en-US" sz="4400" dirty="0" err="1">
                <a:latin typeface="Comfortaa Bold"/>
              </a:rPr>
              <a:t>sairauden</a:t>
            </a:r>
            <a:r>
              <a:rPr lang="en-US" sz="4400" dirty="0">
                <a:latin typeface="Comfortaa Bold"/>
              </a:rPr>
              <a:t> </a:t>
            </a:r>
            <a:r>
              <a:rPr lang="en-US" sz="4400" dirty="0" err="1">
                <a:latin typeface="Comfortaa Bold"/>
              </a:rPr>
              <a:t>toteamisesta</a:t>
            </a:r>
            <a:r>
              <a:rPr lang="en-US" sz="4400" dirty="0">
                <a:latin typeface="Comfortaa Bold"/>
              </a:rPr>
              <a:t>.</a:t>
            </a:r>
          </a:p>
          <a:p>
            <a:pPr>
              <a:lnSpc>
                <a:spcPct val="150000"/>
              </a:lnSpc>
            </a:pPr>
            <a:endParaRPr lang="en-US" sz="4400" dirty="0">
              <a:latin typeface="Comfortaa Bold"/>
            </a:endParaRPr>
          </a:p>
          <a:p>
            <a:pPr marL="0" lvl="1" indent="-306971">
              <a:lnSpc>
                <a:spcPct val="150000"/>
              </a:lnSpc>
              <a:buFont typeface="Arial"/>
              <a:buChar char="•"/>
            </a:pPr>
            <a:r>
              <a:rPr lang="en-US" sz="4400" dirty="0" err="1">
                <a:latin typeface="Comfortaa Bold"/>
              </a:rPr>
              <a:t>Rintasyövän</a:t>
            </a:r>
            <a:r>
              <a:rPr lang="en-US" sz="4400" dirty="0">
                <a:latin typeface="Comfortaa Bold"/>
              </a:rPr>
              <a:t> </a:t>
            </a:r>
            <a:r>
              <a:rPr lang="en-US" sz="4400" dirty="0" err="1">
                <a:latin typeface="Comfortaa Bold"/>
              </a:rPr>
              <a:t>yksilöllinen</a:t>
            </a:r>
            <a:r>
              <a:rPr lang="en-US" sz="4400" dirty="0">
                <a:latin typeface="Comfortaa Bold"/>
              </a:rPr>
              <a:t> </a:t>
            </a:r>
            <a:r>
              <a:rPr lang="en-US" sz="4400" dirty="0" err="1">
                <a:latin typeface="Comfortaa Bold"/>
              </a:rPr>
              <a:t>ennuste</a:t>
            </a:r>
            <a:r>
              <a:rPr lang="en-US" sz="4400" dirty="0">
                <a:latin typeface="Comfortaa Bold"/>
              </a:rPr>
              <a:t> on </a:t>
            </a:r>
            <a:r>
              <a:rPr lang="en-US" sz="4400" dirty="0" err="1">
                <a:latin typeface="Comfortaa Bold"/>
              </a:rPr>
              <a:t>monen</a:t>
            </a:r>
            <a:r>
              <a:rPr lang="en-US" sz="4400" dirty="0">
                <a:latin typeface="Comfortaa Bold"/>
              </a:rPr>
              <a:t> </a:t>
            </a:r>
            <a:r>
              <a:rPr lang="en-US" sz="4400" dirty="0" err="1">
                <a:latin typeface="Comfortaa Bold"/>
              </a:rPr>
              <a:t>tekijän</a:t>
            </a:r>
            <a:r>
              <a:rPr lang="en-US" sz="4400" dirty="0">
                <a:latin typeface="Comfortaa Bold"/>
              </a:rPr>
              <a:t> summa.</a:t>
            </a:r>
          </a:p>
        </p:txBody>
      </p:sp>
      <p:sp>
        <p:nvSpPr>
          <p:cNvPr id="5" name="TextBox 5"/>
          <p:cNvSpPr txBox="1"/>
          <p:nvPr/>
        </p:nvSpPr>
        <p:spPr>
          <a:xfrm>
            <a:off x="1353495" y="914400"/>
            <a:ext cx="7790505" cy="959979"/>
          </a:xfrm>
          <a:prstGeom prst="rect">
            <a:avLst/>
          </a:prstGeom>
        </p:spPr>
        <p:txBody>
          <a:bodyPr lIns="0" tIns="0" rIns="0" bIns="0" rtlCol="0" anchor="t">
            <a:spAutoFit/>
          </a:bodyPr>
          <a:lstStyle/>
          <a:p>
            <a:pPr algn="ctr">
              <a:lnSpc>
                <a:spcPts val="7894"/>
              </a:lnSpc>
            </a:pPr>
            <a:r>
              <a:rPr lang="en-US" sz="5638">
                <a:solidFill>
                  <a:srgbClr val="7D067F"/>
                </a:solidFill>
                <a:latin typeface="Comfortaa Bold"/>
              </a:rPr>
              <a:t>Rintasyövän ennuste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6F6"/>
        </a:solidFill>
        <a:effectLst/>
      </p:bgPr>
    </p:bg>
    <p:spTree>
      <p:nvGrpSpPr>
        <p:cNvPr id="1" name=""/>
        <p:cNvGrpSpPr/>
        <p:nvPr/>
      </p:nvGrpSpPr>
      <p:grpSpPr>
        <a:xfrm>
          <a:off x="0" y="0"/>
          <a:ext cx="0" cy="0"/>
          <a:chOff x="0" y="0"/>
          <a:chExt cx="0" cy="0"/>
        </a:xfrm>
      </p:grpSpPr>
      <p:sp>
        <p:nvSpPr>
          <p:cNvPr id="2" name="AutoShape 2"/>
          <p:cNvSpPr/>
          <p:nvPr/>
        </p:nvSpPr>
        <p:spPr>
          <a:xfrm>
            <a:off x="14615703" y="0"/>
            <a:ext cx="3672297" cy="10287000"/>
          </a:xfrm>
          <a:prstGeom prst="rect">
            <a:avLst/>
          </a:prstGeom>
          <a:solidFill>
            <a:srgbClr val="7D067F"/>
          </a:solidFill>
        </p:spPr>
        <p:txBody>
          <a:bodyPr/>
          <a:lstStyle/>
          <a:p>
            <a:endParaRPr lang="fi-FI"/>
          </a:p>
        </p:txBody>
      </p:sp>
      <p:sp>
        <p:nvSpPr>
          <p:cNvPr id="4" name="TextBox 4"/>
          <p:cNvSpPr txBox="1"/>
          <p:nvPr/>
        </p:nvSpPr>
        <p:spPr>
          <a:xfrm>
            <a:off x="609601" y="2095500"/>
            <a:ext cx="14006102" cy="5426037"/>
          </a:xfrm>
          <a:prstGeom prst="rect">
            <a:avLst/>
          </a:prstGeom>
        </p:spPr>
        <p:txBody>
          <a:bodyPr wrap="square" lIns="0" tIns="0" rIns="0" bIns="0" rtlCol="0" anchor="t">
            <a:spAutoFit/>
          </a:bodyPr>
          <a:lstStyle/>
          <a:p>
            <a:pPr>
              <a:lnSpc>
                <a:spcPts val="3696"/>
              </a:lnSpc>
            </a:pPr>
            <a:endParaRPr lang="en-US" sz="3200" dirty="0">
              <a:solidFill>
                <a:srgbClr val="7D067F"/>
              </a:solidFill>
              <a:latin typeface="Comfortaa Bold"/>
            </a:endParaRPr>
          </a:p>
          <a:p>
            <a:pPr>
              <a:lnSpc>
                <a:spcPct val="150000"/>
              </a:lnSpc>
            </a:pPr>
            <a:r>
              <a:rPr lang="en-US" sz="4400" dirty="0" err="1">
                <a:latin typeface="Comfortaa Bold" panose="020F0803070200060003" pitchFamily="34" charset="0"/>
              </a:rPr>
              <a:t>Riskitekijöitä</a:t>
            </a:r>
            <a:r>
              <a:rPr lang="en-US" sz="4400" dirty="0">
                <a:latin typeface="Comfortaa Bold" panose="020F0803070200060003" pitchFamily="34" charset="0"/>
              </a:rPr>
              <a:t>:</a:t>
            </a:r>
          </a:p>
          <a:p>
            <a:pPr marL="630555" lvl="1" indent="-314960">
              <a:lnSpc>
                <a:spcPct val="150000"/>
              </a:lnSpc>
              <a:buFont typeface="Arial"/>
              <a:buChar char="•"/>
            </a:pPr>
            <a:r>
              <a:rPr lang="en-US" sz="4400" dirty="0" err="1">
                <a:latin typeface="Comfortaa Bold" panose="020F0803070200060003" pitchFamily="34" charset="0"/>
              </a:rPr>
              <a:t>Perimä</a:t>
            </a:r>
            <a:r>
              <a:rPr lang="en-US" sz="4400" dirty="0">
                <a:latin typeface="Comfortaa Bold" panose="020F0803070200060003" pitchFamily="34" charset="0"/>
              </a:rPr>
              <a:t> (</a:t>
            </a:r>
            <a:r>
              <a:rPr lang="en-US" sz="4400" dirty="0" err="1">
                <a:latin typeface="Comfortaa Bold" panose="020F0803070200060003" pitchFamily="34" charset="0"/>
              </a:rPr>
              <a:t>geenimuutokset</a:t>
            </a:r>
            <a:r>
              <a:rPr lang="en-US" sz="4400" dirty="0">
                <a:latin typeface="Comfortaa Bold" panose="020F0803070200060003" pitchFamily="34" charset="0"/>
              </a:rPr>
              <a:t>, </a:t>
            </a:r>
            <a:r>
              <a:rPr lang="en-US" sz="4400" dirty="0" err="1">
                <a:latin typeface="Comfortaa Bold" panose="020F0803070200060003" pitchFamily="34" charset="0"/>
              </a:rPr>
              <a:t>kromosomipoikkeavuus</a:t>
            </a:r>
            <a:r>
              <a:rPr lang="en-US" sz="4400" dirty="0">
                <a:latin typeface="Comfortaa Bold" panose="020F0803070200060003" pitchFamily="34" charset="0"/>
              </a:rPr>
              <a:t>)</a:t>
            </a:r>
          </a:p>
          <a:p>
            <a:pPr marL="630555" lvl="1" indent="-314960">
              <a:lnSpc>
                <a:spcPct val="150000"/>
              </a:lnSpc>
              <a:buFont typeface="Arial"/>
              <a:buChar char="•"/>
            </a:pPr>
            <a:r>
              <a:rPr lang="en-US" sz="4400" dirty="0" err="1">
                <a:latin typeface="Comfortaa Bold" panose="020F0803070200060003" pitchFamily="34" charset="0"/>
              </a:rPr>
              <a:t>Poikkeava</a:t>
            </a:r>
            <a:r>
              <a:rPr lang="en-US" sz="4400" dirty="0">
                <a:latin typeface="Comfortaa Bold" panose="020F0803070200060003" pitchFamily="34" charset="0"/>
              </a:rPr>
              <a:t> </a:t>
            </a:r>
            <a:r>
              <a:rPr lang="en-US" sz="4400" dirty="0" err="1">
                <a:latin typeface="Comfortaa Bold" panose="020F0803070200060003" pitchFamily="34" charset="0"/>
              </a:rPr>
              <a:t>estrogeeni</a:t>
            </a:r>
            <a:r>
              <a:rPr lang="en-US" sz="4400" dirty="0">
                <a:latin typeface="Comfortaa Bold" panose="020F0803070200060003" pitchFamily="34" charset="0"/>
              </a:rPr>
              <a:t>-/</a:t>
            </a:r>
            <a:r>
              <a:rPr lang="en-US" sz="4400" dirty="0" err="1">
                <a:latin typeface="Comfortaa Bold" panose="020F0803070200060003" pitchFamily="34" charset="0"/>
              </a:rPr>
              <a:t>testosteroni</a:t>
            </a:r>
            <a:r>
              <a:rPr lang="en-US" sz="4400" dirty="0">
                <a:latin typeface="Comfortaa Bold" panose="020F0803070200060003" pitchFamily="34" charset="0"/>
              </a:rPr>
              <a:t> –</a:t>
            </a:r>
            <a:r>
              <a:rPr lang="en-US" sz="4400" dirty="0" err="1">
                <a:latin typeface="Comfortaa Bold" panose="020F0803070200060003" pitchFamily="34" charset="0"/>
              </a:rPr>
              <a:t>suhde</a:t>
            </a:r>
            <a:endParaRPr lang="en-US" sz="4400" dirty="0">
              <a:latin typeface="Comfortaa Bold" panose="020F0803070200060003" pitchFamily="34" charset="0"/>
            </a:endParaRPr>
          </a:p>
          <a:p>
            <a:pPr marL="630555" lvl="1" indent="-314960">
              <a:lnSpc>
                <a:spcPct val="150000"/>
              </a:lnSpc>
              <a:buFont typeface="Arial"/>
              <a:buChar char="•"/>
            </a:pPr>
            <a:r>
              <a:rPr lang="en-US" sz="4400" dirty="0" err="1">
                <a:latin typeface="Comfortaa Bold" panose="020F0803070200060003" pitchFamily="34" charset="0"/>
              </a:rPr>
              <a:t>Miehet</a:t>
            </a:r>
            <a:r>
              <a:rPr lang="en-US" sz="4400" dirty="0">
                <a:latin typeface="Comfortaa Bold" panose="020F0803070200060003" pitchFamily="34" charset="0"/>
              </a:rPr>
              <a:t> </a:t>
            </a:r>
            <a:r>
              <a:rPr lang="en-US" sz="4400" dirty="0" err="1">
                <a:latin typeface="Comfortaa Bold" panose="020F0803070200060003" pitchFamily="34" charset="0"/>
              </a:rPr>
              <a:t>sairastuvat</a:t>
            </a:r>
            <a:r>
              <a:rPr lang="en-US" sz="4400" dirty="0">
                <a:latin typeface="Comfortaa Bold" panose="020F0803070200060003" pitchFamily="34" charset="0"/>
              </a:rPr>
              <a:t> </a:t>
            </a:r>
            <a:r>
              <a:rPr lang="en-US" sz="4400" dirty="0" err="1">
                <a:latin typeface="Comfortaa Bold" panose="020F0803070200060003" pitchFamily="34" charset="0"/>
              </a:rPr>
              <a:t>keskimäärin</a:t>
            </a:r>
            <a:r>
              <a:rPr lang="en-US" sz="4400" dirty="0">
                <a:latin typeface="Comfortaa Bold" panose="020F0803070200060003" pitchFamily="34" charset="0"/>
              </a:rPr>
              <a:t> </a:t>
            </a:r>
            <a:r>
              <a:rPr lang="en-US" sz="4400" dirty="0" err="1">
                <a:latin typeface="Comfortaa Bold" panose="020F0803070200060003" pitchFamily="34" charset="0"/>
              </a:rPr>
              <a:t>vanhempina</a:t>
            </a:r>
            <a:endParaRPr lang="en-US" sz="4400" dirty="0">
              <a:latin typeface="Comfortaa Bold" panose="020F0803070200060003" pitchFamily="34" charset="0"/>
            </a:endParaRPr>
          </a:p>
          <a:p>
            <a:pPr marL="630555" lvl="1" indent="-314960">
              <a:lnSpc>
                <a:spcPct val="150000"/>
              </a:lnSpc>
              <a:buFont typeface="Arial"/>
              <a:buChar char="•"/>
            </a:pPr>
            <a:r>
              <a:rPr lang="en-US" sz="4400" dirty="0" err="1">
                <a:latin typeface="Comfortaa Bold" panose="020F0803070200060003" pitchFamily="34" charset="0"/>
              </a:rPr>
              <a:t>Diagnoosi</a:t>
            </a:r>
            <a:r>
              <a:rPr lang="en-US" sz="4400" dirty="0">
                <a:latin typeface="Comfortaa Bold" panose="020F0803070200060003" pitchFamily="34" charset="0"/>
              </a:rPr>
              <a:t> </a:t>
            </a:r>
            <a:r>
              <a:rPr lang="en-US" sz="4400" dirty="0" err="1">
                <a:latin typeface="Comfortaa Bold" panose="020F0803070200060003" pitchFamily="34" charset="0"/>
              </a:rPr>
              <a:t>saattaa</a:t>
            </a:r>
            <a:r>
              <a:rPr lang="en-US" sz="4400" dirty="0">
                <a:latin typeface="Comfortaa Bold" panose="020F0803070200060003" pitchFamily="34" charset="0"/>
              </a:rPr>
              <a:t> </a:t>
            </a:r>
            <a:r>
              <a:rPr lang="en-US" sz="4400" dirty="0" err="1">
                <a:latin typeface="Comfortaa Bold" panose="020F0803070200060003" pitchFamily="34" charset="0"/>
              </a:rPr>
              <a:t>viivästyä</a:t>
            </a:r>
            <a:endParaRPr lang="en-US" sz="4400" dirty="0">
              <a:latin typeface="Comfortaa Bold" panose="020F0803070200060003" pitchFamily="34" charset="0"/>
            </a:endParaRPr>
          </a:p>
        </p:txBody>
      </p:sp>
      <p:sp>
        <p:nvSpPr>
          <p:cNvPr id="5" name="TextBox 5"/>
          <p:cNvSpPr txBox="1"/>
          <p:nvPr/>
        </p:nvSpPr>
        <p:spPr>
          <a:xfrm>
            <a:off x="1353495" y="571500"/>
            <a:ext cx="7790505" cy="922753"/>
          </a:xfrm>
          <a:prstGeom prst="rect">
            <a:avLst/>
          </a:prstGeom>
        </p:spPr>
        <p:txBody>
          <a:bodyPr lIns="0" tIns="0" rIns="0" bIns="0" rtlCol="0" anchor="t">
            <a:spAutoFit/>
          </a:bodyPr>
          <a:lstStyle/>
          <a:p>
            <a:pPr algn="ctr">
              <a:lnSpc>
                <a:spcPts val="7894"/>
              </a:lnSpc>
            </a:pPr>
            <a:r>
              <a:rPr lang="en-US" sz="5638" dirty="0" err="1">
                <a:solidFill>
                  <a:srgbClr val="7D067F"/>
                </a:solidFill>
                <a:latin typeface="Comfortaa Bold"/>
              </a:rPr>
              <a:t>Miesten</a:t>
            </a:r>
            <a:r>
              <a:rPr lang="en-US" sz="5638" dirty="0">
                <a:solidFill>
                  <a:srgbClr val="7D067F"/>
                </a:solidFill>
                <a:latin typeface="Comfortaa Bold"/>
              </a:rPr>
              <a:t> </a:t>
            </a:r>
            <a:r>
              <a:rPr lang="en-US" sz="5638" dirty="0" err="1">
                <a:solidFill>
                  <a:srgbClr val="7D067F"/>
                </a:solidFill>
                <a:latin typeface="Comfortaa Bold"/>
              </a:rPr>
              <a:t>rintasyöpä</a:t>
            </a:r>
            <a:endParaRPr lang="en-US" sz="5638" dirty="0">
              <a:solidFill>
                <a:srgbClr val="7D067F"/>
              </a:solidFill>
              <a:latin typeface="Comfortaa Bold"/>
            </a:endParaRPr>
          </a:p>
        </p:txBody>
      </p:sp>
    </p:spTree>
    <p:extLst>
      <p:ext uri="{BB962C8B-B14F-4D97-AF65-F5344CB8AC3E}">
        <p14:creationId xmlns:p14="http://schemas.microsoft.com/office/powerpoint/2010/main" val="2247201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D067F"/>
        </a:solidFill>
        <a:effectLst/>
      </p:bgPr>
    </p:bg>
    <p:spTree>
      <p:nvGrpSpPr>
        <p:cNvPr id="1" name="">
          <a:extLst>
            <a:ext uri="{FF2B5EF4-FFF2-40B4-BE49-F238E27FC236}">
              <a16:creationId xmlns:a16="http://schemas.microsoft.com/office/drawing/2014/main" id="{231E7EF2-7E15-6782-E4EC-13BE50EB7FCC}"/>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7A67CCD9-8DB1-B1E9-472E-A0C809AA04B4}"/>
              </a:ext>
            </a:extLst>
          </p:cNvPr>
          <p:cNvSpPr/>
          <p:nvPr/>
        </p:nvSpPr>
        <p:spPr>
          <a:xfrm>
            <a:off x="13436966" y="0"/>
            <a:ext cx="4851034" cy="10287000"/>
          </a:xfrm>
          <a:prstGeom prst="rect">
            <a:avLst/>
          </a:prstGeom>
          <a:solidFill>
            <a:srgbClr val="E8C3E4"/>
          </a:solidFill>
        </p:spPr>
        <p:txBody>
          <a:bodyPr/>
          <a:lstStyle/>
          <a:p>
            <a:endParaRPr lang="fi-FI" dirty="0"/>
          </a:p>
        </p:txBody>
      </p:sp>
      <p:sp>
        <p:nvSpPr>
          <p:cNvPr id="3" name="AutoShape 3">
            <a:extLst>
              <a:ext uri="{FF2B5EF4-FFF2-40B4-BE49-F238E27FC236}">
                <a16:creationId xmlns:a16="http://schemas.microsoft.com/office/drawing/2014/main" id="{520125CE-3B4C-0A23-46F7-7971B21FEDFF}"/>
              </a:ext>
            </a:extLst>
          </p:cNvPr>
          <p:cNvSpPr/>
          <p:nvPr/>
        </p:nvSpPr>
        <p:spPr>
          <a:xfrm>
            <a:off x="0" y="1041021"/>
            <a:ext cx="11729590" cy="40005"/>
          </a:xfrm>
          <a:prstGeom prst="rect">
            <a:avLst/>
          </a:prstGeom>
          <a:solidFill>
            <a:srgbClr val="E8C3E4"/>
          </a:solidFill>
        </p:spPr>
        <p:txBody>
          <a:bodyPr/>
          <a:lstStyle/>
          <a:p>
            <a:endParaRPr lang="fi-FI" dirty="0"/>
          </a:p>
        </p:txBody>
      </p:sp>
      <p:pic>
        <p:nvPicPr>
          <p:cNvPr id="4" name="Picture 4">
            <a:extLst>
              <a:ext uri="{FF2B5EF4-FFF2-40B4-BE49-F238E27FC236}">
                <a16:creationId xmlns:a16="http://schemas.microsoft.com/office/drawing/2014/main" id="{A73A1552-1CB8-4349-DDA3-6135BD55AE1C}"/>
              </a:ext>
            </a:extLst>
          </p:cNvPr>
          <p:cNvPicPr>
            <a:picLocks noChangeAspect="1"/>
          </p:cNvPicPr>
          <p:nvPr/>
        </p:nvPicPr>
        <p:blipFill>
          <a:blip r:embed="rId2"/>
          <a:srcRect/>
          <a:stretch>
            <a:fillRect/>
          </a:stretch>
        </p:blipFill>
        <p:spPr>
          <a:xfrm>
            <a:off x="12732555" y="2010053"/>
            <a:ext cx="5202703" cy="5202703"/>
          </a:xfrm>
          <a:prstGeom prst="rect">
            <a:avLst/>
          </a:prstGeom>
        </p:spPr>
      </p:pic>
      <p:sp>
        <p:nvSpPr>
          <p:cNvPr id="6" name="TextBox 6">
            <a:extLst>
              <a:ext uri="{FF2B5EF4-FFF2-40B4-BE49-F238E27FC236}">
                <a16:creationId xmlns:a16="http://schemas.microsoft.com/office/drawing/2014/main" id="{A73A5DF0-CB54-A910-EBD3-BC6E67BA840F}"/>
              </a:ext>
            </a:extLst>
          </p:cNvPr>
          <p:cNvSpPr txBox="1"/>
          <p:nvPr/>
        </p:nvSpPr>
        <p:spPr>
          <a:xfrm>
            <a:off x="1371600" y="3513552"/>
            <a:ext cx="12580156" cy="2872581"/>
          </a:xfrm>
          <a:prstGeom prst="rect">
            <a:avLst/>
          </a:prstGeom>
        </p:spPr>
        <p:txBody>
          <a:bodyPr wrap="square" lIns="0" tIns="0" rIns="0" bIns="0" rtlCol="0" anchor="t">
            <a:spAutoFit/>
          </a:bodyPr>
          <a:lstStyle/>
          <a:p>
            <a:pPr>
              <a:lnSpc>
                <a:spcPts val="11160"/>
              </a:lnSpc>
            </a:pPr>
            <a:r>
              <a:rPr lang="en-US" sz="8800" dirty="0" err="1">
                <a:solidFill>
                  <a:srgbClr val="FAE6F8"/>
                </a:solidFill>
                <a:latin typeface="Comfortaa Bold"/>
              </a:rPr>
              <a:t>Rintasyövän</a:t>
            </a:r>
            <a:r>
              <a:rPr lang="en-US" sz="8800" dirty="0">
                <a:solidFill>
                  <a:srgbClr val="FAE6F8"/>
                </a:solidFill>
                <a:latin typeface="Comfortaa Bold"/>
              </a:rPr>
              <a:t> </a:t>
            </a:r>
            <a:r>
              <a:rPr lang="en-US" sz="8800" dirty="0" err="1">
                <a:solidFill>
                  <a:srgbClr val="FAE6F8"/>
                </a:solidFill>
                <a:latin typeface="Comfortaa Bold"/>
              </a:rPr>
              <a:t>taustatekijät</a:t>
            </a:r>
            <a:endParaRPr lang="en-US" sz="8800" dirty="0">
              <a:solidFill>
                <a:srgbClr val="FAE6F8"/>
              </a:solidFill>
              <a:latin typeface="Comfortaa Bold"/>
            </a:endParaRPr>
          </a:p>
        </p:txBody>
      </p:sp>
      <p:sp>
        <p:nvSpPr>
          <p:cNvPr id="8" name="TextBox 8">
            <a:extLst>
              <a:ext uri="{FF2B5EF4-FFF2-40B4-BE49-F238E27FC236}">
                <a16:creationId xmlns:a16="http://schemas.microsoft.com/office/drawing/2014/main" id="{A63BC42B-B432-6583-C850-C687CA6F9907}"/>
              </a:ext>
            </a:extLst>
          </p:cNvPr>
          <p:cNvSpPr txBox="1"/>
          <p:nvPr/>
        </p:nvSpPr>
        <p:spPr>
          <a:xfrm>
            <a:off x="3246124" y="8692329"/>
            <a:ext cx="5405894" cy="565971"/>
          </a:xfrm>
          <a:prstGeom prst="rect">
            <a:avLst/>
          </a:prstGeom>
        </p:spPr>
        <p:txBody>
          <a:bodyPr lIns="0" tIns="0" rIns="0" bIns="0" rtlCol="0" anchor="t">
            <a:spAutoFit/>
          </a:bodyPr>
          <a:lstStyle/>
          <a:p>
            <a:pPr algn="ctr">
              <a:lnSpc>
                <a:spcPts val="4504"/>
              </a:lnSpc>
            </a:pPr>
            <a:r>
              <a:rPr lang="en-US" sz="3217">
                <a:solidFill>
                  <a:srgbClr val="FFFFFF"/>
                </a:solidFill>
                <a:latin typeface="Comfortaa Light"/>
              </a:rPr>
              <a:t>www.tunnerintasi.fi</a:t>
            </a:r>
          </a:p>
        </p:txBody>
      </p:sp>
    </p:spTree>
    <p:extLst>
      <p:ext uri="{BB962C8B-B14F-4D97-AF65-F5344CB8AC3E}">
        <p14:creationId xmlns:p14="http://schemas.microsoft.com/office/powerpoint/2010/main" val="587779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6F6"/>
        </a:solidFill>
        <a:effectLst/>
      </p:bgPr>
    </p:bg>
    <p:spTree>
      <p:nvGrpSpPr>
        <p:cNvPr id="1" name=""/>
        <p:cNvGrpSpPr/>
        <p:nvPr/>
      </p:nvGrpSpPr>
      <p:grpSpPr>
        <a:xfrm>
          <a:off x="0" y="0"/>
          <a:ext cx="0" cy="0"/>
          <a:chOff x="0" y="0"/>
          <a:chExt cx="0" cy="0"/>
        </a:xfrm>
      </p:grpSpPr>
      <p:sp>
        <p:nvSpPr>
          <p:cNvPr id="2" name="AutoShape 2"/>
          <p:cNvSpPr/>
          <p:nvPr/>
        </p:nvSpPr>
        <p:spPr>
          <a:xfrm>
            <a:off x="15035800" y="0"/>
            <a:ext cx="3252200" cy="10287000"/>
          </a:xfrm>
          <a:prstGeom prst="rect">
            <a:avLst/>
          </a:prstGeom>
          <a:solidFill>
            <a:srgbClr val="7D067F"/>
          </a:solidFill>
        </p:spPr>
        <p:txBody>
          <a:bodyPr/>
          <a:lstStyle/>
          <a:p>
            <a:endParaRPr lang="fi-FI"/>
          </a:p>
        </p:txBody>
      </p:sp>
      <p:sp>
        <p:nvSpPr>
          <p:cNvPr id="4" name="TextBox 4"/>
          <p:cNvSpPr txBox="1"/>
          <p:nvPr/>
        </p:nvSpPr>
        <p:spPr>
          <a:xfrm>
            <a:off x="990600" y="1671052"/>
            <a:ext cx="13440435" cy="8615948"/>
          </a:xfrm>
          <a:prstGeom prst="rect">
            <a:avLst/>
          </a:prstGeom>
        </p:spPr>
        <p:txBody>
          <a:bodyPr lIns="0" tIns="0" rIns="0" bIns="0" rtlCol="0" anchor="t">
            <a:spAutoFit/>
          </a:bodyPr>
          <a:lstStyle/>
          <a:p>
            <a:pPr marL="571500" indent="-571500">
              <a:lnSpc>
                <a:spcPct val="150000"/>
              </a:lnSpc>
              <a:buFont typeface="Arial" panose="020B0604020202020204" pitchFamily="34" charset="0"/>
              <a:buChar char="•"/>
            </a:pPr>
            <a:r>
              <a:rPr lang="en-US" sz="4400" dirty="0" err="1">
                <a:latin typeface="Comfortaa Bold"/>
              </a:rPr>
              <a:t>Yksittäisen</a:t>
            </a:r>
            <a:r>
              <a:rPr lang="en-US" sz="4400" dirty="0">
                <a:latin typeface="Comfortaa Bold"/>
              </a:rPr>
              <a:t> </a:t>
            </a:r>
            <a:r>
              <a:rPr lang="en-US" sz="4400" dirty="0" err="1">
                <a:latin typeface="Comfortaa Bold"/>
              </a:rPr>
              <a:t>ihmisen</a:t>
            </a:r>
            <a:r>
              <a:rPr lang="en-US" sz="4400" dirty="0">
                <a:latin typeface="Comfortaa Bold"/>
              </a:rPr>
              <a:t> </a:t>
            </a:r>
            <a:r>
              <a:rPr lang="en-US" sz="4400" dirty="0" err="1">
                <a:latin typeface="Comfortaa Bold"/>
              </a:rPr>
              <a:t>kohdalla</a:t>
            </a:r>
            <a:r>
              <a:rPr lang="en-US" sz="4400" dirty="0">
                <a:latin typeface="Comfortaa Bold"/>
              </a:rPr>
              <a:t> on </a:t>
            </a:r>
            <a:r>
              <a:rPr lang="en-US" sz="4400" dirty="0" err="1">
                <a:latin typeface="Comfortaa Bold"/>
              </a:rPr>
              <a:t>mahdotonta</a:t>
            </a:r>
            <a:r>
              <a:rPr lang="en-US" sz="4400" dirty="0">
                <a:latin typeface="Comfortaa Bold"/>
              </a:rPr>
              <a:t> </a:t>
            </a:r>
            <a:r>
              <a:rPr lang="en-US" sz="4400" dirty="0" err="1">
                <a:latin typeface="Comfortaa Bold"/>
              </a:rPr>
              <a:t>arvioida</a:t>
            </a:r>
            <a:r>
              <a:rPr lang="en-US" sz="4400" dirty="0">
                <a:latin typeface="Comfortaa Bold"/>
              </a:rPr>
              <a:t> </a:t>
            </a:r>
            <a:r>
              <a:rPr lang="en-US" sz="4400" dirty="0" err="1">
                <a:latin typeface="Comfortaa Bold"/>
              </a:rPr>
              <a:t>tiettyä</a:t>
            </a:r>
            <a:r>
              <a:rPr lang="en-US" sz="4400" dirty="0">
                <a:latin typeface="Comfortaa Bold"/>
              </a:rPr>
              <a:t> </a:t>
            </a:r>
            <a:r>
              <a:rPr lang="en-US" sz="4400" dirty="0" err="1">
                <a:latin typeface="Comfortaa Bold"/>
              </a:rPr>
              <a:t>syytä</a:t>
            </a:r>
            <a:r>
              <a:rPr lang="en-US" sz="4400" dirty="0">
                <a:latin typeface="Comfortaa Bold"/>
              </a:rPr>
              <a:t> </a:t>
            </a:r>
            <a:r>
              <a:rPr lang="en-US" sz="4400" dirty="0" err="1">
                <a:latin typeface="Comfortaa Bold"/>
              </a:rPr>
              <a:t>sairastumiselle</a:t>
            </a:r>
            <a:r>
              <a:rPr lang="en-US" sz="4400" dirty="0">
                <a:latin typeface="Comfortaa Bold"/>
              </a:rPr>
              <a:t>.</a:t>
            </a:r>
          </a:p>
          <a:p>
            <a:pPr>
              <a:lnSpc>
                <a:spcPct val="150000"/>
              </a:lnSpc>
            </a:pPr>
            <a:endParaRPr lang="en-US" sz="4400" dirty="0">
              <a:latin typeface="Comfortaa Bold"/>
            </a:endParaRPr>
          </a:p>
          <a:p>
            <a:pPr marL="571500" indent="-571500">
              <a:lnSpc>
                <a:spcPct val="150000"/>
              </a:lnSpc>
              <a:buFont typeface="Arial" panose="020B0604020202020204" pitchFamily="34" charset="0"/>
              <a:buChar char="•"/>
            </a:pPr>
            <a:r>
              <a:rPr lang="en-US" sz="4400" dirty="0" err="1">
                <a:latin typeface="Comfortaa Bold"/>
              </a:rPr>
              <a:t>Tunnettuja</a:t>
            </a:r>
            <a:r>
              <a:rPr lang="en-US" sz="4400" dirty="0">
                <a:latin typeface="Comfortaa Bold"/>
              </a:rPr>
              <a:t> </a:t>
            </a:r>
            <a:r>
              <a:rPr lang="en-US" sz="4400" dirty="0" err="1">
                <a:latin typeface="Comfortaa Bold"/>
              </a:rPr>
              <a:t>taustatekijöitä</a:t>
            </a:r>
            <a:r>
              <a:rPr lang="en-US" sz="4400" dirty="0">
                <a:latin typeface="Comfortaa Bold"/>
              </a:rPr>
              <a:t> </a:t>
            </a:r>
            <a:r>
              <a:rPr lang="en-US" sz="4400" dirty="0" err="1">
                <a:latin typeface="Comfortaa Bold"/>
              </a:rPr>
              <a:t>ovat</a:t>
            </a:r>
            <a:r>
              <a:rPr lang="en-US" sz="4400" dirty="0">
                <a:latin typeface="Comfortaa Bold"/>
              </a:rPr>
              <a:t>:</a:t>
            </a:r>
          </a:p>
          <a:p>
            <a:pPr marL="914400" lvl="1" indent="-457200">
              <a:lnSpc>
                <a:spcPct val="150000"/>
              </a:lnSpc>
              <a:buFont typeface="Arial" panose="020B0604020202020204" pitchFamily="34" charset="0"/>
              <a:buChar char="•"/>
            </a:pPr>
            <a:r>
              <a:rPr lang="en-US" sz="4400" dirty="0" err="1">
                <a:latin typeface="Comfortaa Bold"/>
              </a:rPr>
              <a:t>Ikä</a:t>
            </a:r>
            <a:endParaRPr lang="en-US" sz="4400" dirty="0">
              <a:latin typeface="Comfortaa Bold"/>
            </a:endParaRPr>
          </a:p>
          <a:p>
            <a:pPr marL="914400" lvl="1" indent="-457200">
              <a:lnSpc>
                <a:spcPct val="150000"/>
              </a:lnSpc>
              <a:buFont typeface="Arial" panose="020B0604020202020204" pitchFamily="34" charset="0"/>
              <a:buChar char="•"/>
            </a:pPr>
            <a:r>
              <a:rPr lang="en-US" sz="4400" dirty="0" err="1">
                <a:latin typeface="Comfortaa Bold"/>
              </a:rPr>
              <a:t>Perinnöllisyys</a:t>
            </a:r>
            <a:endParaRPr lang="en-US" sz="4400" dirty="0">
              <a:latin typeface="Comfortaa Bold"/>
            </a:endParaRPr>
          </a:p>
          <a:p>
            <a:pPr marL="914400" lvl="1" indent="-457200">
              <a:lnSpc>
                <a:spcPct val="150000"/>
              </a:lnSpc>
              <a:buFont typeface="Arial" panose="020B0604020202020204" pitchFamily="34" charset="0"/>
              <a:buChar char="•"/>
            </a:pPr>
            <a:r>
              <a:rPr lang="en-US" sz="4400" dirty="0" err="1">
                <a:latin typeface="Comfortaa Bold"/>
              </a:rPr>
              <a:t>Hormonaaliset</a:t>
            </a:r>
            <a:r>
              <a:rPr lang="en-US" sz="4400" dirty="0">
                <a:latin typeface="Comfortaa Bold"/>
              </a:rPr>
              <a:t> </a:t>
            </a:r>
            <a:r>
              <a:rPr lang="en-US" sz="4400" dirty="0" err="1">
                <a:latin typeface="Comfortaa Bold"/>
              </a:rPr>
              <a:t>tekijät</a:t>
            </a:r>
            <a:endParaRPr lang="en-US" sz="4400" dirty="0">
              <a:latin typeface="Comfortaa Bold"/>
            </a:endParaRPr>
          </a:p>
          <a:p>
            <a:pPr marL="914400" lvl="1" indent="-457200">
              <a:lnSpc>
                <a:spcPct val="150000"/>
              </a:lnSpc>
              <a:buFont typeface="Arial" panose="020B0604020202020204" pitchFamily="34" charset="0"/>
              <a:buChar char="•"/>
            </a:pPr>
            <a:r>
              <a:rPr lang="en-US" sz="4400" dirty="0" err="1">
                <a:latin typeface="Comfortaa Bold"/>
              </a:rPr>
              <a:t>Elintavat</a:t>
            </a:r>
            <a:endParaRPr lang="en-US" sz="4400" dirty="0">
              <a:latin typeface="Comfortaa Bold"/>
            </a:endParaRPr>
          </a:p>
          <a:p>
            <a:pPr marL="914400" lvl="1" indent="-457200">
              <a:lnSpc>
                <a:spcPts val="4200"/>
              </a:lnSpc>
              <a:buFont typeface="Arial" panose="020B0604020202020204" pitchFamily="34" charset="0"/>
              <a:buChar char="•"/>
            </a:pPr>
            <a:endParaRPr lang="en-US" sz="3000" dirty="0">
              <a:solidFill>
                <a:srgbClr val="7D067F"/>
              </a:solidFill>
              <a:latin typeface="Comfortaa Bold"/>
            </a:endParaRPr>
          </a:p>
        </p:txBody>
      </p:sp>
      <p:sp>
        <p:nvSpPr>
          <p:cNvPr id="5" name="TextBox 5"/>
          <p:cNvSpPr txBox="1"/>
          <p:nvPr/>
        </p:nvSpPr>
        <p:spPr>
          <a:xfrm>
            <a:off x="533400" y="444063"/>
            <a:ext cx="11963400" cy="859210"/>
          </a:xfrm>
          <a:prstGeom prst="rect">
            <a:avLst/>
          </a:prstGeom>
        </p:spPr>
        <p:txBody>
          <a:bodyPr wrap="square" lIns="0" tIns="0" rIns="0" bIns="0" rtlCol="0" anchor="t">
            <a:spAutoFit/>
          </a:bodyPr>
          <a:lstStyle/>
          <a:p>
            <a:pPr>
              <a:lnSpc>
                <a:spcPts val="6736"/>
              </a:lnSpc>
            </a:pPr>
            <a:r>
              <a:rPr lang="en-US" sz="5600" dirty="0" err="1">
                <a:solidFill>
                  <a:srgbClr val="7D067F"/>
                </a:solidFill>
                <a:latin typeface="Comfortaa Bold"/>
              </a:rPr>
              <a:t>Rintasyövän</a:t>
            </a:r>
            <a:r>
              <a:rPr lang="en-US" sz="5600" dirty="0">
                <a:solidFill>
                  <a:srgbClr val="7D067F"/>
                </a:solidFill>
                <a:latin typeface="Comfortaa Bold"/>
              </a:rPr>
              <a:t> </a:t>
            </a:r>
            <a:r>
              <a:rPr lang="en-US" sz="5600" dirty="0" err="1">
                <a:solidFill>
                  <a:srgbClr val="7D067F"/>
                </a:solidFill>
                <a:latin typeface="Comfortaa Bold"/>
              </a:rPr>
              <a:t>taustatekijät</a:t>
            </a:r>
            <a:endParaRPr lang="en-US" sz="5600" dirty="0">
              <a:solidFill>
                <a:srgbClr val="7D067F"/>
              </a:solidFill>
              <a:latin typeface="Comfortaa 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3123</TotalTime>
  <Words>2656</Words>
  <Application>Microsoft Office PowerPoint</Application>
  <PresentationFormat>Custom</PresentationFormat>
  <Paragraphs>378</Paragraphs>
  <Slides>33</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Calibri</vt:lpstr>
      <vt:lpstr>Comfortaa</vt:lpstr>
      <vt:lpstr>Comfortaa Bold Bold</vt:lpstr>
      <vt:lpstr>Open Sans</vt:lpstr>
      <vt:lpstr>Comfortaa Bold</vt:lpstr>
      <vt:lpstr>garamond</vt:lpstr>
      <vt:lpstr>Comfortaa Light</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Martat rintasyöpä korjattu</dc:title>
  <dc:creator>karolina</dc:creator>
  <cp:lastModifiedBy>Pilvi Kyrönlahti</cp:lastModifiedBy>
  <cp:revision>74</cp:revision>
  <dcterms:created xsi:type="dcterms:W3CDTF">2006-08-16T00:00:00Z</dcterms:created>
  <dcterms:modified xsi:type="dcterms:W3CDTF">2024-11-29T10:39:33Z</dcterms:modified>
  <dc:identifier>DAEZF4JMjFw</dc:identifier>
</cp:coreProperties>
</file>