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74" r:id="rId3"/>
    <p:sldId id="268" r:id="rId4"/>
    <p:sldId id="276" r:id="rId5"/>
    <p:sldId id="257" r:id="rId6"/>
    <p:sldId id="275" r:id="rId7"/>
    <p:sldId id="261" r:id="rId8"/>
    <p:sldId id="269" r:id="rId9"/>
    <p:sldId id="271" r:id="rId10"/>
    <p:sldId id="272" r:id="rId11"/>
    <p:sldId id="264" r:id="rId12"/>
    <p:sldId id="266" r:id="rId13"/>
    <p:sldId id="262" r:id="rId14"/>
    <p:sldId id="267" r:id="rId15"/>
    <p:sldId id="263" r:id="rId16"/>
    <p:sldId id="265" r:id="rId17"/>
    <p:sldId id="273" r:id="rId18"/>
    <p:sldId id="260" r:id="rId19"/>
    <p:sldId id="270" r:id="rId20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rolina Sivonen" initials="KS" lastIdx="1" clrIdx="0">
    <p:extLst>
      <p:ext uri="{19B8F6BF-5375-455C-9EA6-DF929625EA0E}">
        <p15:presenceInfo xmlns:p15="http://schemas.microsoft.com/office/powerpoint/2012/main" userId="S::karolina.sivonen@tunnerintasi.onmicrosoft.com::83503b16-62ec-4bc0-8dd4-d78ad29d5d7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FF"/>
    <a:srgbClr val="FF3399"/>
    <a:srgbClr val="CC99FF"/>
    <a:srgbClr val="CC3399"/>
    <a:srgbClr val="FEB8ED"/>
    <a:srgbClr val="66FFFF"/>
    <a:srgbClr val="993366"/>
    <a:srgbClr val="CC00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82" autoAdjust="0"/>
    <p:restoredTop sz="79892" autoAdjust="0"/>
  </p:normalViewPr>
  <p:slideViewPr>
    <p:cSldViewPr snapToGrid="0">
      <p:cViewPr varScale="1">
        <p:scale>
          <a:sx n="67" d="100"/>
          <a:sy n="67" d="100"/>
        </p:scale>
        <p:origin x="60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FFAB9F-CCC3-4440-BC94-C2C1F0C119E5}" type="datetimeFigureOut">
              <a:rPr lang="fi-FI" smtClean="0"/>
              <a:t>3.8.2021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512D54-3CEF-4382-8383-CD87981595B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31483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512D54-3CEF-4382-8383-CD87981595B0}" type="slidenum">
              <a:rPr lang="fi-FI" smtClean="0"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695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512D54-3CEF-4382-8383-CD87981595B0}" type="slidenum">
              <a:rPr lang="fi-FI" smtClean="0"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246478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512D54-3CEF-4382-8383-CD87981595B0}" type="slidenum">
              <a:rPr lang="fi-FI" smtClean="0"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189027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512D54-3CEF-4382-8383-CD87981595B0}" type="slidenum">
              <a:rPr lang="fi-FI" smtClean="0"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14277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CBC2276-A1E6-4C2E-8531-3ECB7DCD7F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5156DB69-09E1-4E8D-B683-616EF4C7F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E101644-A0B1-4DA7-8180-2CC637CFA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8CD14-C137-451A-A765-2E4CC600C253}" type="datetimeFigureOut">
              <a:rPr lang="fi-FI" smtClean="0"/>
              <a:t>3.8.2021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6A53B24-C71B-47C9-B81E-F9DE74527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F6C5B5B-48BE-4477-84D1-6812D14D8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4B4E3-D848-47C8-B98C-E4CCDFDD012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15698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7FF667E-1319-4DED-AF35-EA102EF59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BACFDD88-ECAA-40DB-AF26-36479B9D3C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F7E14DA-6489-4C70-8B67-F92E63F7E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8CD14-C137-451A-A765-2E4CC600C253}" type="datetimeFigureOut">
              <a:rPr lang="fi-FI" smtClean="0"/>
              <a:t>3.8.2021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F0C1F0DF-49F1-4DF9-9EC1-158FD389E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BCFC5CD-1E40-46B5-8FBC-A57096D9B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4B4E3-D848-47C8-B98C-E4CCDFDD012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34357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A19AB417-A1DD-4811-B4C2-6A2837AF94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36282D7B-661A-4AEA-AA68-EC80BAB32F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1F83C1D-A68A-44D3-9279-64E992387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8CD14-C137-451A-A765-2E4CC600C253}" type="datetimeFigureOut">
              <a:rPr lang="fi-FI" smtClean="0"/>
              <a:t>3.8.2021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A473B1F-4532-40B5-9CF9-AAE7EE732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1225D8F-D83A-4703-9E53-496FD13CD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4B4E3-D848-47C8-B98C-E4CCDFDD012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86091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E9A720E-E55D-409C-938E-199D1155C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65B7BF5-029C-418E-BBAF-BA07FB9F7F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9E7A4991-02FB-450A-980F-1B3625EC0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8CD14-C137-451A-A765-2E4CC600C253}" type="datetimeFigureOut">
              <a:rPr lang="fi-FI" smtClean="0"/>
              <a:t>3.8.2021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04D51A7-FCB0-41A7-B9E6-697E352CB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9A333B8-F12B-4631-9508-8F6CA23FB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4B4E3-D848-47C8-B98C-E4CCDFDD012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93374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4696AE2-3A80-4752-A1B9-A6EE37032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C4CDC23E-214F-4F64-A922-25B007A25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22999E3-8478-42C0-BBB7-127E60554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8CD14-C137-451A-A765-2E4CC600C253}" type="datetimeFigureOut">
              <a:rPr lang="fi-FI" smtClean="0"/>
              <a:t>3.8.2021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E5185BA-9D7E-437E-A7A1-A9F53BF85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0AE6AAD-0EF5-4A28-8E18-593C48D7B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4B4E3-D848-47C8-B98C-E4CCDFDD012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9661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E0450A0-3205-4AB1-AF1C-35052290A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B760984-B7EC-4B73-997B-EC4369FE93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77A31FEC-89CC-4C68-A937-149F7A1110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E965B98F-A800-40E9-BF2D-A4C68D937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8CD14-C137-451A-A765-2E4CC600C253}" type="datetimeFigureOut">
              <a:rPr lang="fi-FI" smtClean="0"/>
              <a:t>3.8.2021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58559C57-13D7-45BB-86D1-EA3FD2469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1499A9F2-330D-45D5-B727-E2F3A9AC1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4B4E3-D848-47C8-B98C-E4CCDFDD012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621349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AA3D013-EE86-474A-BFE8-AC3F0B2CB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C0B0C0FB-DD75-4DAC-8617-11E94C00B0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CBF198A7-AE89-436B-A4EC-F1540104DD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68BE247F-A008-4C77-A383-B6728E666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CDB0B0E0-8C0E-441A-9130-C02E02EDA7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B5837988-68A6-4F0A-89DE-D949F8CFB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8CD14-C137-451A-A765-2E4CC600C253}" type="datetimeFigureOut">
              <a:rPr lang="fi-FI" smtClean="0"/>
              <a:t>3.8.2021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4B0194A1-C8BA-406B-B39A-77805B2C2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D2B599E2-61EC-461A-9B0C-373E4DB5B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4B4E3-D848-47C8-B98C-E4CCDFDD012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634334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F1DCACF-BD15-48A6-8404-836F99F37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3BD79C35-68F4-42A1-818D-20FACE3BC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8CD14-C137-451A-A765-2E4CC600C253}" type="datetimeFigureOut">
              <a:rPr lang="fi-FI" smtClean="0"/>
              <a:t>3.8.2021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11424947-81A5-4989-8A06-D9F6EC402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434FD5D5-8AA8-4440-A18C-CB5AE0AB6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4B4E3-D848-47C8-B98C-E4CCDFDD012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547280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64339793-4248-424C-BF9D-9DD767C19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8CD14-C137-451A-A765-2E4CC600C253}" type="datetimeFigureOut">
              <a:rPr lang="fi-FI" smtClean="0"/>
              <a:t>3.8.2021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C60F3182-4CFF-4939-A1FC-B0B28DF2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8F88D595-1420-421B-A193-949E29F0A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4B4E3-D848-47C8-B98C-E4CCDFDD012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08336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1CBD2FB-0B58-4CE7-BF7C-63D7B9D3F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AABD66C-A8C6-4F0C-98E5-E75A21B545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9B6BC83C-256F-4DF5-B54C-02B57C2A36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F987061E-5BD1-45A2-BDB6-A122FBAE1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8CD14-C137-451A-A765-2E4CC600C253}" type="datetimeFigureOut">
              <a:rPr lang="fi-FI" smtClean="0"/>
              <a:t>3.8.2021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43609CD1-BC1F-46B1-B466-BBB4957A6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22847D91-590C-47F6-8152-4A0EA0952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4B4E3-D848-47C8-B98C-E4CCDFDD012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50769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66CAA14-061B-4CAE-9AC9-2B4363228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47B6325D-E986-4E03-8416-93AAAF2D63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3C1EF167-97C4-482F-9E89-9C30D26460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6234DFBD-74EC-49B6-8B00-FCAE77E20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8CD14-C137-451A-A765-2E4CC600C253}" type="datetimeFigureOut">
              <a:rPr lang="fi-FI" smtClean="0"/>
              <a:t>3.8.2021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0F5A1A40-48A7-4411-BD36-44248A69E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246A3867-8E70-4B89-A195-4E4753892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4B4E3-D848-47C8-B98C-E4CCDFDD012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52105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6676D03C-A5E9-4B6F-B963-2CA71746C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D130A930-6FD3-40A3-B0A2-4C031D5F01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914274AA-A425-4005-9BDC-AC17E5A83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28CD14-C137-451A-A765-2E4CC600C253}" type="datetimeFigureOut">
              <a:rPr lang="fi-FI" smtClean="0"/>
              <a:t>3.8.2021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64A4168-4988-4C78-91B4-BA04F05BD0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8E9F920E-AF3D-4F7C-8299-4AB7E6A902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74B4E3-D848-47C8-B98C-E4CCDFDD012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48261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5.jp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21.jpeg"/><Relationship Id="rId7" Type="http://schemas.openxmlformats.org/officeDocument/2006/relationships/image" Target="../media/image5.jpg"/><Relationship Id="rId12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11" Type="http://schemas.openxmlformats.org/officeDocument/2006/relationships/image" Target="../media/image3.png"/><Relationship Id="rId5" Type="http://schemas.openxmlformats.org/officeDocument/2006/relationships/image" Target="../media/image8.png"/><Relationship Id="rId10" Type="http://schemas.openxmlformats.org/officeDocument/2006/relationships/image" Target="../media/image22.jpeg"/><Relationship Id="rId4" Type="http://schemas.openxmlformats.org/officeDocument/2006/relationships/image" Target="../media/image18.jpeg"/><Relationship Id="rId9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duodecim.fi/2016/05/24/liikunta-ehkaisee-ainakin-kolmeatoista-syopaa/" TargetMode="External"/><Relationship Id="rId3" Type="http://schemas.openxmlformats.org/officeDocument/2006/relationships/hyperlink" Target="https://www.kaikkisyovasta.fi/digilehti-artikkeli/syopapotilas-ei-kaihda-hikitreenia/" TargetMode="External"/><Relationship Id="rId7" Type="http://schemas.openxmlformats.org/officeDocument/2006/relationships/hyperlink" Target="https://www.slideshare.net/THLfi/tag/kansanterveyspaiva2018" TargetMode="External"/><Relationship Id="rId12" Type="http://schemas.openxmlformats.org/officeDocument/2006/relationships/image" Target="../media/image6.png"/><Relationship Id="rId2" Type="http://schemas.openxmlformats.org/officeDocument/2006/relationships/hyperlink" Target="https://www.kaikkisyovasta.fi/digilehti-artikkeli/liikunnalla-parempaan-hoitotulokseen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laakarilehti.fi/tieteessa/katsausartikkeli/liikunnan-vaikutus-syovan-ehkaisyyn-ja-sairastuneiden-kuolleisuuteen/?public=01ad04b97791a9f70e604cb20b5c263a" TargetMode="External"/><Relationship Id="rId11" Type="http://schemas.openxmlformats.org/officeDocument/2006/relationships/hyperlink" Target="https://www.ilmansyopaa.fi/tunne-syopariskit/liikunta/" TargetMode="External"/><Relationship Id="rId5" Type="http://schemas.openxmlformats.org/officeDocument/2006/relationships/hyperlink" Target="https://www.kaypahoito.fi/hoi50075#s27" TargetMode="External"/><Relationship Id="rId10" Type="http://schemas.openxmlformats.org/officeDocument/2006/relationships/hyperlink" Target="https://ukkinstituutti.fi/liike-laakkeena/liikunta-ja-sairaudet/syopa/" TargetMode="External"/><Relationship Id="rId4" Type="http://schemas.openxmlformats.org/officeDocument/2006/relationships/hyperlink" Target="https://www.ukkinstituutti.fi/tietoa_terveysliikunnasta/liikunta_ja_sairaudet/syopa" TargetMode="External"/><Relationship Id="rId9" Type="http://schemas.openxmlformats.org/officeDocument/2006/relationships/hyperlink" Target="https://www.mielenterveystalo.fi/aikuiset/itsehoito-ja-oppaat/oppaat/tietoa_luonnon_hyvinvointivaikutuksista/Pages/luonnon_vaikutus_hyvinvointiin.aspx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otilaanlaakarilehti.fi/uutiset/liikunta-vahentaa-naisten-rintasyovan-vaaraa/" TargetMode="External"/><Relationship Id="rId13" Type="http://schemas.openxmlformats.org/officeDocument/2006/relationships/image" Target="../media/image6.png"/><Relationship Id="rId3" Type="http://schemas.openxmlformats.org/officeDocument/2006/relationships/hyperlink" Target="https://cancer-code-europe.iarc.fr/index.php/en/ecac-12-ways/physical-activity-recommendation/37-diagnosed-cancer-physically-active" TargetMode="External"/><Relationship Id="rId7" Type="http://schemas.openxmlformats.org/officeDocument/2006/relationships/hyperlink" Target="https://www.potilaanlaakarilehti.fi/uutiset/liikunta-parantaa-elamanlaatua-syovan-jalkeen/" TargetMode="External"/><Relationship Id="rId12" Type="http://schemas.openxmlformats.org/officeDocument/2006/relationships/hyperlink" Target="https://syoparekisteri.fi/2019/05/16/potilaan-ika-ja-syovan-levinneisyys-vaikuttavat-rintasyovan-hoitokustannuksiin/" TargetMode="External"/><Relationship Id="rId2" Type="http://schemas.openxmlformats.org/officeDocument/2006/relationships/hyperlink" Target="https://www.cancerresearchuk.org/about-cancer/causes-of-cancer/physical-activity-and-cancer/what-are-the-benefits-of-exercis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le.fi/uutiset/3-8676790" TargetMode="External"/><Relationship Id="rId11" Type="http://schemas.openxmlformats.org/officeDocument/2006/relationships/hyperlink" Target="https://www.kaikkisyovasta.fi/digilehti-artikkeli/liikunnalla-parempaan-hoitotulokseen/" TargetMode="External"/><Relationship Id="rId5" Type="http://schemas.openxmlformats.org/officeDocument/2006/relationships/hyperlink" Target="https://www.kaypahoito.fi/nix02277" TargetMode="External"/><Relationship Id="rId10" Type="http://schemas.openxmlformats.org/officeDocument/2006/relationships/hyperlink" Target="https://www.docrates.com/liikunta-parantaa-syopapotilaan-elamanlaatua-ja-syopalaakkeiden-tehoa/" TargetMode="External"/><Relationship Id="rId4" Type="http://schemas.openxmlformats.org/officeDocument/2006/relationships/hyperlink" Target="https://www.terveyskyla.fi/kuntoutumistalo/kuntoutujalle/sy%C3%B6p%C3%A4sairaudet/liikunta-ja-sy%C3%B6p%C3%A4/liikunta-on-hy%C3%B6dyksi-sy%C3%B6p%C3%A4%C3%A4n-sairastuneelle" TargetMode="External"/><Relationship Id="rId9" Type="http://schemas.openxmlformats.org/officeDocument/2006/relationships/hyperlink" Target="https://www.syopajarjestot.fi/ajankohtaista/tiedotteet/syopaa-sairastavan-kannattaa-lahtea-liikkeelle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9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5F25E267-0111-46C5-9DE5-6008347324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80407" y="743447"/>
            <a:ext cx="3973385" cy="3692028"/>
          </a:xfrm>
          <a:noFill/>
        </p:spPr>
        <p:txBody>
          <a:bodyPr>
            <a:normAutofit/>
          </a:bodyPr>
          <a:lstStyle/>
          <a:p>
            <a:pPr algn="l"/>
            <a:endParaRPr lang="fi-FI" sz="5200" dirty="0">
              <a:solidFill>
                <a:srgbClr val="7030A0"/>
              </a:solidFill>
            </a:endParaRP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EB2FE485-F11C-4828-975C-AF3C017EA1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907315">
            <a:off x="7526233" y="4850809"/>
            <a:ext cx="3912157" cy="1333376"/>
          </a:xfrm>
          <a:solidFill>
            <a:srgbClr val="FF3399"/>
          </a:solidFill>
          <a:ln w="38100">
            <a:solidFill>
              <a:srgbClr val="993366"/>
            </a:solidFill>
          </a:ln>
        </p:spPr>
        <p:txBody>
          <a:bodyPr>
            <a:normAutofit/>
          </a:bodyPr>
          <a:lstStyle/>
          <a:p>
            <a:pPr algn="l"/>
            <a:r>
              <a:rPr lang="fi-FI" dirty="0">
                <a:solidFill>
                  <a:srgbClr val="993366"/>
                </a:solidFill>
              </a:rPr>
              <a:t>Miten liikunta, rintaterveys ja omatarkkailu liittyvät toisiinsa?</a:t>
            </a:r>
          </a:p>
        </p:txBody>
      </p:sp>
      <p:pic>
        <p:nvPicPr>
          <p:cNvPr id="5" name="Kuva 4" descr="Kuva, joka sisältää kohteen oranssi, sisä&#10;&#10;Kuvaus luotu automaattisesti">
            <a:extLst>
              <a:ext uri="{FF2B5EF4-FFF2-40B4-BE49-F238E27FC236}">
                <a16:creationId xmlns:a16="http://schemas.microsoft.com/office/drawing/2014/main" id="{74F4E308-0E91-4E48-8BAD-2C3417BB1B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928"/>
          <a:stretch/>
        </p:blipFill>
        <p:spPr>
          <a:xfrm>
            <a:off x="20" y="10"/>
            <a:ext cx="6992881" cy="6857990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0B346A0A-A767-4B02-ADA4-78E0304859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407" y="327925"/>
            <a:ext cx="3973385" cy="3973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6951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>
            <a:extLst>
              <a:ext uri="{FF2B5EF4-FFF2-40B4-BE49-F238E27FC236}">
                <a16:creationId xmlns:a16="http://schemas.microsoft.com/office/drawing/2014/main" id="{226A4C5A-9E39-49ED-B6A9-6FF45C8B43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" r="6195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B31BACCC-C396-47B2-94E5-37A2B414D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7" y="318977"/>
            <a:ext cx="4706802" cy="1322455"/>
          </a:xfrm>
          <a:solidFill>
            <a:srgbClr val="FF3399"/>
          </a:solidFill>
        </p:spPr>
        <p:txBody>
          <a:bodyPr>
            <a:normAutofit/>
          </a:bodyPr>
          <a:lstStyle/>
          <a:p>
            <a:r>
              <a:rPr lang="fi-FI" dirty="0">
                <a:solidFill>
                  <a:srgbClr val="000000"/>
                </a:solidFill>
                <a:latin typeface="+mn-lt"/>
              </a:rPr>
              <a:t>Syöpähoidossa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A724DEF-3287-4B93-9283-950E13D2E6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997" y="1743740"/>
            <a:ext cx="4706803" cy="4795283"/>
          </a:xfrm>
          <a:solidFill>
            <a:srgbClr val="CC99FF"/>
          </a:solidFill>
        </p:spPr>
        <p:txBody>
          <a:bodyPr anchor="ctr">
            <a:normAutofit fontScale="92500" lnSpcReduction="10000"/>
          </a:bodyPr>
          <a:lstStyle/>
          <a:p>
            <a:pPr marL="0" indent="0">
              <a:buNone/>
            </a:pPr>
            <a:endParaRPr lang="fi-FI" sz="16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fi-FI" sz="1600" dirty="0">
                <a:solidFill>
                  <a:srgbClr val="000000"/>
                </a:solidFill>
              </a:rPr>
              <a:t>L</a:t>
            </a:r>
            <a:r>
              <a:rPr lang="fi-FI" sz="1600" b="0" i="0" dirty="0">
                <a:solidFill>
                  <a:srgbClr val="000000"/>
                </a:solidFill>
                <a:effectLst/>
              </a:rPr>
              <a:t>iikunta vaikuttaa parantavan syöpähoitojen tehoa. </a:t>
            </a:r>
          </a:p>
          <a:p>
            <a:pPr marL="0" indent="0">
              <a:buNone/>
            </a:pPr>
            <a:r>
              <a:rPr lang="fi-FI" sz="1600" dirty="0">
                <a:solidFill>
                  <a:srgbClr val="000000"/>
                </a:solidFill>
                <a:sym typeface="Wingdings" panose="05000000000000000000" pitchFamily="2" charset="2"/>
              </a:rPr>
              <a:t></a:t>
            </a:r>
            <a:r>
              <a:rPr lang="fi-FI" sz="1600" dirty="0">
                <a:solidFill>
                  <a:srgbClr val="000000"/>
                </a:solidFill>
              </a:rPr>
              <a:t> P</a:t>
            </a:r>
            <a:r>
              <a:rPr lang="fi-FI" sz="1600" b="0" i="0" dirty="0">
                <a:solidFill>
                  <a:srgbClr val="000000"/>
                </a:solidFill>
                <a:effectLst/>
              </a:rPr>
              <a:t>erustuu mm. verenkierron tehostumiseen, jolloin lääkeaineet kulkeutuvat kasvaimeen paremmin. </a:t>
            </a:r>
          </a:p>
          <a:p>
            <a:pPr marL="0" indent="0">
              <a:buNone/>
            </a:pPr>
            <a:r>
              <a:rPr lang="fi-FI" sz="1600" b="0" i="0" dirty="0">
                <a:solidFill>
                  <a:srgbClr val="000000"/>
                </a:solidFill>
                <a:effectLst/>
              </a:rPr>
              <a:t>Pohjoismaista Ruotsissa ja Tanskassa </a:t>
            </a:r>
            <a:r>
              <a:rPr lang="fi-FI" sz="1600" dirty="0">
                <a:solidFill>
                  <a:srgbClr val="000000"/>
                </a:solidFill>
              </a:rPr>
              <a:t>annetaan</a:t>
            </a:r>
            <a:r>
              <a:rPr lang="fi-FI" sz="1600" b="0" i="0" dirty="0">
                <a:solidFill>
                  <a:srgbClr val="000000"/>
                </a:solidFill>
                <a:effectLst/>
              </a:rPr>
              <a:t> liikuntaohjausta syöpäpotilaille. </a:t>
            </a:r>
          </a:p>
          <a:p>
            <a:pPr marL="0" indent="0">
              <a:buNone/>
            </a:pPr>
            <a:r>
              <a:rPr lang="fi-FI" sz="1600" dirty="0">
                <a:solidFill>
                  <a:srgbClr val="000000"/>
                </a:solidFill>
                <a:sym typeface="Wingdings" panose="05000000000000000000" pitchFamily="2" charset="2"/>
              </a:rPr>
              <a:t>S</a:t>
            </a:r>
            <a:r>
              <a:rPr lang="fi-FI" sz="1600" b="0" i="0" dirty="0">
                <a:solidFill>
                  <a:srgbClr val="000000"/>
                </a:solidFill>
                <a:effectLst/>
              </a:rPr>
              <a:t>yöpäpotilaille osoitetut kuntoutuskeskukset, joissa liikunta, rentoutus ja muu kuntouttava toiminta on osa hoitoa. </a:t>
            </a:r>
          </a:p>
          <a:p>
            <a:pPr marL="0" indent="0">
              <a:buNone/>
            </a:pPr>
            <a:r>
              <a:rPr lang="fi-FI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Uutta tietoa liikunnan positiivisista vaikutuksista syövän hoitojen aiheuttamiin haittoihin tulee jatkuvasti. </a:t>
            </a:r>
          </a:p>
          <a:p>
            <a:r>
              <a:rPr lang="fi-FI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Yleiskunnon ollessa hyvä, kestää hoitoja paremmin.</a:t>
            </a:r>
            <a:endParaRPr lang="fi-FI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i-FI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fi-FI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ulssia nostavaa liikuntaa ei kannata varoa syöpähoitojen aikana.</a:t>
            </a:r>
          </a:p>
          <a:p>
            <a:r>
              <a:rPr lang="fi-FI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Kova fyysinen harjoittelu, esim. intervalli- ja lihaskuntoharjoittelu vaikuttaa edistävän syövästä parantumista.</a:t>
            </a:r>
          </a:p>
          <a:p>
            <a:pPr marL="0" indent="0">
              <a:buNone/>
            </a:pPr>
            <a:r>
              <a:rPr lang="fi-FI" sz="1600" dirty="0">
                <a:ea typeface="Calibri" panose="020F0502020204030204" pitchFamily="34" charset="0"/>
                <a:cs typeface="Times New Roman" panose="02020603050405020304" pitchFamily="18" charset="0"/>
              </a:rPr>
              <a:t>Liikunnasta on apua kivunhallinnassa ja se vähentää lymfaturvotusriskiä.</a:t>
            </a:r>
            <a:endParaRPr lang="fi-FI" sz="16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fi-FI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0912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67BC19F-34EE-4E79-A395-7D6833585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6"/>
            <a:ext cx="6586491" cy="1676603"/>
          </a:xfrm>
          <a:solidFill>
            <a:srgbClr val="FF3399"/>
          </a:solidFill>
        </p:spPr>
        <p:txBody>
          <a:bodyPr>
            <a:normAutofit/>
          </a:bodyPr>
          <a:lstStyle/>
          <a:p>
            <a:r>
              <a:rPr lang="fi-FI" sz="4000" dirty="0">
                <a:latin typeface="+mn-lt"/>
              </a:rPr>
              <a:t>Tutkimusten mukaan…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A13BD6F-A4D0-49A8-917F-C47252CF5B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  <a:solidFill>
            <a:srgbClr val="CC99FF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1700" dirty="0"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r>
              <a:rPr lang="fi-FI" sz="17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rintasyövän ilmaantuvuus on, liikunnan määrästä (ja lähteestä) riippuen, paljon liikkuvilla 10-30% pienempi kuin vähän liikkuvilla. </a:t>
            </a:r>
          </a:p>
          <a:p>
            <a:pPr marL="0" indent="0">
              <a:buNone/>
            </a:pPr>
            <a:endParaRPr lang="fi-FI" sz="1700" b="0" i="0" dirty="0">
              <a:effectLst/>
            </a:endParaRPr>
          </a:p>
          <a:p>
            <a:pPr marL="0" indent="0">
              <a:buNone/>
            </a:pPr>
            <a:r>
              <a:rPr lang="fi-FI" sz="1700" b="0" i="0" dirty="0">
                <a:effectLst/>
              </a:rPr>
              <a:t>Eräässä yli 70 000 nais­ta käsit­tä­vässä tutki­mu­sai­neis­tossa to­dettiin, et­tä vä­hintään seit­semän tun­tia vii­kossa liikku­villa rinta­syö­pä­riski oli 25 % pie­nempi verrat­tuna vä­hiten liik­kuviin. </a:t>
            </a:r>
          </a:p>
          <a:p>
            <a:pPr marL="0" indent="0">
              <a:buNone/>
            </a:pPr>
            <a:r>
              <a:rPr lang="fi-FI" sz="1700" dirty="0">
                <a:sym typeface="Wingdings" panose="05000000000000000000" pitchFamily="2" charset="2"/>
              </a:rPr>
              <a:t></a:t>
            </a:r>
            <a:r>
              <a:rPr lang="fi-FI" sz="1700" b="0" i="0" dirty="0">
                <a:effectLst/>
              </a:rPr>
              <a:t>Lä­hes 50 % nai­sista ra­portoi, et­tä kä­vely oli hei­dän ai­noa liikun­ta­muo­tonsa. </a:t>
            </a:r>
          </a:p>
          <a:p>
            <a:pPr marL="0" indent="0">
              <a:buNone/>
            </a:pPr>
            <a:r>
              <a:rPr lang="fi-FI" sz="1700" dirty="0">
                <a:sym typeface="Wingdings" panose="05000000000000000000" pitchFamily="2" charset="2"/>
              </a:rPr>
              <a:t></a:t>
            </a:r>
            <a:r>
              <a:rPr lang="fi-FI" sz="1700" b="0" i="0" dirty="0">
                <a:effectLst/>
              </a:rPr>
              <a:t>Vä­hintään seit­semän tun­tia vii­kossa käve­le­villä nai­silla rinta­syövän ris­ki oli 14 % pie­nempi verrat­tuna kor­keintaan kol­me tun­tia käve­leviin.</a:t>
            </a:r>
            <a:endParaRPr lang="fi-FI" sz="17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i-FI" sz="1700" dirty="0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2CD38E12-6EF4-4B6E-B30A-91E182D839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8" r="2" b="14776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13B34AC3-3BDC-43A9-9265-EE0A29A0AF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4840" y="154697"/>
            <a:ext cx="1194920" cy="119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4080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17">
            <a:extLst>
              <a:ext uri="{FF2B5EF4-FFF2-40B4-BE49-F238E27FC236}">
                <a16:creationId xmlns:a16="http://schemas.microsoft.com/office/drawing/2014/main" id="{55C01129-3453-464D-A870-ED71C6E89D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19">
            <a:extLst>
              <a:ext uri="{FF2B5EF4-FFF2-40B4-BE49-F238E27FC236}">
                <a16:creationId xmlns:a16="http://schemas.microsoft.com/office/drawing/2014/main" id="{9D2781A6-5C82-4764-B489-F9A599C0A7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98833" y="685800"/>
            <a:ext cx="5004061" cy="5486400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726B9CA6-975A-43EC-9C18-FC71050FE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447" y="1084521"/>
            <a:ext cx="4019107" cy="1361347"/>
          </a:xfrm>
        </p:spPr>
        <p:txBody>
          <a:bodyPr anchor="b">
            <a:normAutofit/>
          </a:bodyPr>
          <a:lstStyle/>
          <a:p>
            <a:pPr algn="ctr"/>
            <a:r>
              <a:rPr lang="fi-FI" sz="3600" dirty="0">
                <a:solidFill>
                  <a:srgbClr val="FF3399">
                    <a:alpha val="60000"/>
                  </a:srgbClr>
                </a:solidFill>
                <a:latin typeface="+mn-lt"/>
              </a:rPr>
              <a:t>Kaikki liikkuminen on hyväksi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934B9075-B43E-4A96-8890-D5F5F763C5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2" r="26099"/>
          <a:stretch/>
        </p:blipFill>
        <p:spPr>
          <a:xfrm>
            <a:off x="680483" y="685795"/>
            <a:ext cx="2931299" cy="5486400"/>
          </a:xfrm>
          <a:prstGeom prst="rect">
            <a:avLst/>
          </a:pr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C8A8AB6-D02A-4D52-9631-1E5D0B86CF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7712" y="2732739"/>
            <a:ext cx="3976577" cy="3083270"/>
          </a:xfrm>
        </p:spPr>
        <p:txBody>
          <a:bodyPr anchor="t">
            <a:normAutofit/>
          </a:bodyPr>
          <a:lstStyle/>
          <a:p>
            <a:pPr algn="ctr"/>
            <a:r>
              <a:rPr lang="fi-FI" sz="17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fi-FI" sz="17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aikenlainen liikkuminen, myös kevyempi, on ihmiselle hyväksi.</a:t>
            </a:r>
          </a:p>
          <a:p>
            <a:pPr algn="ctr"/>
            <a:r>
              <a:rPr lang="fi-FI" sz="17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Liikuntaa omien voimien mukaisesti suositellaan kaikissa syövän vaiheissa, ja se on tarpeellista osana kuntoutumista.</a:t>
            </a:r>
          </a:p>
          <a:p>
            <a:pPr algn="ctr"/>
            <a:r>
              <a:rPr lang="fi-FI" sz="1700" dirty="0">
                <a:solidFill>
                  <a:schemeClr val="bg1"/>
                </a:solidFill>
              </a:rPr>
              <a:t>P</a:t>
            </a:r>
            <a:r>
              <a:rPr lang="fi-FI" sz="1700" b="0" i="0" dirty="0">
                <a:solidFill>
                  <a:schemeClr val="bg1"/>
                </a:solidFill>
                <a:effectLst/>
              </a:rPr>
              <a:t>ienetkin liikuntahetket auttavat.</a:t>
            </a:r>
            <a:endParaRPr lang="fi-FI" sz="1700" dirty="0">
              <a:solidFill>
                <a:schemeClr val="bg1"/>
              </a:solidFill>
            </a:endParaRP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8B0894A8-2FF6-460D-8D7A-701D8635AD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55"/>
          <a:stretch/>
        </p:blipFill>
        <p:spPr>
          <a:xfrm>
            <a:off x="8606117" y="685805"/>
            <a:ext cx="2905400" cy="5486399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480CC6C7-54B3-48BD-BDC5-8FAD67D6EE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2540" y="83577"/>
            <a:ext cx="1194920" cy="119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1327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D49C6C4-9573-41CE-BABF-AD8DE01A4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6"/>
            <a:ext cx="6586491" cy="1676603"/>
          </a:xfrm>
          <a:solidFill>
            <a:srgbClr val="FF3399"/>
          </a:solidFill>
        </p:spPr>
        <p:txBody>
          <a:bodyPr>
            <a:normAutofit/>
          </a:bodyPr>
          <a:lstStyle/>
          <a:p>
            <a:r>
              <a:rPr lang="fi-FI" sz="4000" dirty="0">
                <a:latin typeface="+mn-lt"/>
              </a:rPr>
              <a:t>Liikunta ja elämänlaatu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717F821-597B-45CA-B25B-A62094A9A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  <a:solidFill>
            <a:srgbClr val="CC99FF"/>
          </a:solidFill>
        </p:spPr>
        <p:txBody>
          <a:bodyPr>
            <a:normAutofit/>
          </a:bodyPr>
          <a:lstStyle/>
          <a:p>
            <a:r>
              <a:rPr lang="fi-FI" sz="17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WHO: </a:t>
            </a:r>
            <a:r>
              <a:rPr lang="fi-FI" sz="1700" dirty="0"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fi-FI" sz="17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erveys on dynaaminen, täyden fyysisen, psyykkisen ja sosiaalisen hyvinvoinnin tila.</a:t>
            </a:r>
          </a:p>
          <a:p>
            <a:r>
              <a:rPr lang="fi-FI" sz="17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Liikunnalla on fyysisten vaikutuste</a:t>
            </a:r>
            <a:r>
              <a:rPr lang="fi-FI" sz="1700" dirty="0">
                <a:ea typeface="Calibri" panose="020F0502020204030204" pitchFamily="34" charset="0"/>
                <a:cs typeface="Times New Roman" panose="02020603050405020304" pitchFamily="18" charset="0"/>
              </a:rPr>
              <a:t>n lisäksi </a:t>
            </a:r>
            <a:r>
              <a:rPr lang="fi-FI" sz="17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positiivinen vaikutus mielenterveyteen.</a:t>
            </a:r>
          </a:p>
          <a:p>
            <a:r>
              <a:rPr lang="fi-FI" sz="17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Liikunnan harrastamisen syöpähoit</a:t>
            </a:r>
            <a:r>
              <a:rPr lang="fi-FI" sz="1700" dirty="0">
                <a:ea typeface="Calibri" panose="020F0502020204030204" pitchFamily="34" charset="0"/>
                <a:cs typeface="Times New Roman" panose="02020603050405020304" pitchFamily="18" charset="0"/>
              </a:rPr>
              <a:t>ojen aikana ja niiden jälkeen on todennettu parantavan elämänlaatua sekä vähentävän syöpään liittyvää voimakasta uupumusta. </a:t>
            </a:r>
          </a:p>
          <a:p>
            <a:r>
              <a:rPr lang="fi-FI" sz="1700" dirty="0">
                <a:ea typeface="Calibri" panose="020F0502020204030204" pitchFamily="34" charset="0"/>
                <a:cs typeface="Times New Roman" panose="02020603050405020304" pitchFamily="18" charset="0"/>
              </a:rPr>
              <a:t>Liikunnalla on suotuisat vaikutukset seksuaalisuuteen ja unihäiriöihin.</a:t>
            </a:r>
          </a:p>
          <a:p>
            <a:r>
              <a:rPr lang="fi-FI" sz="17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Elämänlaadun parantumisella on yhteys eliniän pitenemiseen.</a:t>
            </a:r>
          </a:p>
          <a:p>
            <a:endParaRPr lang="fi-FI" sz="17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fi-FI" sz="1700" dirty="0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628D6E87-F90D-41A1-B5B6-02E879F134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8" r="2" b="14776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77752FA1-015D-4E60-9FCA-6A7485DF29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3340" y="83577"/>
            <a:ext cx="1194920" cy="119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2556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8B4CCFEE-78C3-492E-93EB-649F7548F3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36E61EF-0936-451E-81AF-2EEBF620D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45" y="374456"/>
            <a:ext cx="3816095" cy="1592455"/>
          </a:xfrm>
          <a:solidFill>
            <a:srgbClr val="FF3399"/>
          </a:solidFill>
        </p:spPr>
        <p:txBody>
          <a:bodyPr>
            <a:normAutofit/>
          </a:bodyPr>
          <a:lstStyle/>
          <a:p>
            <a:r>
              <a:rPr lang="fi-FI" sz="4000" dirty="0">
                <a:latin typeface="+mn-lt"/>
              </a:rPr>
              <a:t>Liikunta ja luonto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9FFFEF4-3746-488F-9E8A-19EAB8D3E9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341367"/>
            <a:ext cx="3816096" cy="3835595"/>
          </a:xfrm>
          <a:solidFill>
            <a:srgbClr val="CC99FF"/>
          </a:solidFill>
        </p:spPr>
        <p:txBody>
          <a:bodyPr>
            <a:normAutofit/>
          </a:bodyPr>
          <a:lstStyle/>
          <a:p>
            <a:r>
              <a:rPr lang="fi-FI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Luontokokemukset ja kosketus ympäristöön liikunnan yhteydessä vaikuttavat aistikokemuksiin ja tuovat hyvää oloa.</a:t>
            </a:r>
            <a:endParaRPr lang="fi-FI" sz="1600" dirty="0">
              <a:effectLst/>
              <a:ea typeface="Calibri" panose="020F0502020204030204" pitchFamily="34" charset="0"/>
            </a:endParaRPr>
          </a:p>
          <a:p>
            <a:r>
              <a:rPr lang="fi-FI" sz="1600" dirty="0">
                <a:effectLst/>
                <a:ea typeface="Calibri" panose="020F0502020204030204" pitchFamily="34" charset="0"/>
              </a:rPr>
              <a:t>Luonnon näkeminen, kokeminen ja aktiivinen luonnossa tekeminen lisäävät hyvinvointia monella tapaa. </a:t>
            </a:r>
            <a:r>
              <a:rPr lang="fi-FI" sz="1600" dirty="0">
                <a:ea typeface="Calibri" panose="020F0502020204030204" pitchFamily="34" charset="0"/>
                <a:sym typeface="Wingdings" panose="05000000000000000000" pitchFamily="2" charset="2"/>
              </a:rPr>
              <a:t>H</a:t>
            </a:r>
            <a:r>
              <a:rPr lang="fi-FI" sz="1600" dirty="0">
                <a:effectLst/>
                <a:ea typeface="Calibri" panose="020F0502020204030204" pitchFamily="34" charset="0"/>
              </a:rPr>
              <a:t>yvinvointivaikutukset tulevat nopeasti ja pysyvät pitkään.</a:t>
            </a:r>
            <a:r>
              <a:rPr lang="fi-FI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fi-FI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Luonnon (ja liikunnan) hyvinvointivaikutuksia ovat verenpaineen alaneminen, fyysisten oireiden väheneminen, stressin lievittyminen, mielialan kohentuminen.</a:t>
            </a:r>
          </a:p>
          <a:p>
            <a:endParaRPr lang="fi-FI" sz="1600" dirty="0"/>
          </a:p>
        </p:txBody>
      </p:sp>
      <p:pic>
        <p:nvPicPr>
          <p:cNvPr id="8" name="Kuva 7" descr="Kuva, joka sisältää kohteen puu, ulko, kasvi, kukka&#10;&#10;Kuvaus luotu automaattisesti">
            <a:extLst>
              <a:ext uri="{FF2B5EF4-FFF2-40B4-BE49-F238E27FC236}">
                <a16:creationId xmlns:a16="http://schemas.microsoft.com/office/drawing/2014/main" id="{E763D60E-11A9-490F-B1DE-026B546725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49" r="-3" b="26525"/>
          <a:stretch/>
        </p:blipFill>
        <p:spPr>
          <a:xfrm>
            <a:off x="4726375" y="-3"/>
            <a:ext cx="4228635" cy="3694372"/>
          </a:xfrm>
          <a:custGeom>
            <a:avLst/>
            <a:gdLst/>
            <a:ahLst/>
            <a:cxnLst/>
            <a:rect l="l" t="t" r="r" b="b"/>
            <a:pathLst>
              <a:path w="4228635" h="3694372">
                <a:moveTo>
                  <a:pt x="1225911" y="0"/>
                </a:moveTo>
                <a:lnTo>
                  <a:pt x="4228635" y="0"/>
                </a:lnTo>
                <a:lnTo>
                  <a:pt x="4228635" y="3694372"/>
                </a:lnTo>
                <a:lnTo>
                  <a:pt x="649353" y="3694372"/>
                </a:lnTo>
                <a:lnTo>
                  <a:pt x="648934" y="3686621"/>
                </a:lnTo>
                <a:cubicBezTo>
                  <a:pt x="636941" y="3642419"/>
                  <a:pt x="605849" y="3602236"/>
                  <a:pt x="554325" y="3554015"/>
                </a:cubicBezTo>
                <a:cubicBezTo>
                  <a:pt x="493918" y="3500438"/>
                  <a:pt x="433510" y="3454003"/>
                  <a:pt x="348230" y="3407569"/>
                </a:cubicBezTo>
                <a:cubicBezTo>
                  <a:pt x="543665" y="3382565"/>
                  <a:pt x="341123" y="3296841"/>
                  <a:pt x="408637" y="3243263"/>
                </a:cubicBezTo>
                <a:cubicBezTo>
                  <a:pt x="547218" y="3221831"/>
                  <a:pt x="657373" y="3393282"/>
                  <a:pt x="845701" y="3343275"/>
                </a:cubicBezTo>
                <a:cubicBezTo>
                  <a:pt x="618286" y="3196828"/>
                  <a:pt x="362443" y="3150393"/>
                  <a:pt x="195435" y="2953940"/>
                </a:cubicBezTo>
                <a:cubicBezTo>
                  <a:pt x="234522" y="2911078"/>
                  <a:pt x="273609" y="2953940"/>
                  <a:pt x="305589" y="2936081"/>
                </a:cubicBezTo>
                <a:cubicBezTo>
                  <a:pt x="305589" y="2925365"/>
                  <a:pt x="678693" y="2993232"/>
                  <a:pt x="700013" y="2714625"/>
                </a:cubicBezTo>
                <a:cubicBezTo>
                  <a:pt x="707120" y="2714625"/>
                  <a:pt x="714227" y="2714625"/>
                  <a:pt x="721333" y="2703909"/>
                </a:cubicBezTo>
                <a:cubicBezTo>
                  <a:pt x="760420" y="2664619"/>
                  <a:pt x="724887" y="2571750"/>
                  <a:pt x="788847" y="2564606"/>
                </a:cubicBezTo>
                <a:cubicBezTo>
                  <a:pt x="859915" y="2557462"/>
                  <a:pt x="927429" y="2525315"/>
                  <a:pt x="1002049" y="2543175"/>
                </a:cubicBezTo>
                <a:cubicBezTo>
                  <a:pt x="1058903" y="2557462"/>
                  <a:pt x="1119310" y="2575322"/>
                  <a:pt x="1179718" y="2575322"/>
                </a:cubicBezTo>
                <a:cubicBezTo>
                  <a:pt x="1243678" y="2575322"/>
                  <a:pt x="1332512" y="2696766"/>
                  <a:pt x="1371600" y="2536031"/>
                </a:cubicBezTo>
                <a:cubicBezTo>
                  <a:pt x="1371600" y="2528888"/>
                  <a:pt x="1481754" y="2546747"/>
                  <a:pt x="1542161" y="2553891"/>
                </a:cubicBezTo>
                <a:cubicBezTo>
                  <a:pt x="1591908" y="2561035"/>
                  <a:pt x="1652316" y="2593181"/>
                  <a:pt x="1687849" y="2528888"/>
                </a:cubicBezTo>
                <a:cubicBezTo>
                  <a:pt x="1705616" y="2489596"/>
                  <a:pt x="1620335" y="2418159"/>
                  <a:pt x="1545714" y="2411015"/>
                </a:cubicBezTo>
                <a:cubicBezTo>
                  <a:pt x="1478201" y="2403872"/>
                  <a:pt x="1410687" y="2396728"/>
                  <a:pt x="1346726" y="2411015"/>
                </a:cubicBezTo>
                <a:cubicBezTo>
                  <a:pt x="1268552" y="2428875"/>
                  <a:pt x="1225911" y="2400300"/>
                  <a:pt x="1204591" y="2336007"/>
                </a:cubicBezTo>
                <a:cubicBezTo>
                  <a:pt x="1179718" y="2268141"/>
                  <a:pt x="1133524" y="2232422"/>
                  <a:pt x="1069563" y="2200275"/>
                </a:cubicBezTo>
                <a:cubicBezTo>
                  <a:pt x="913215" y="2121694"/>
                  <a:pt x="763974" y="2028825"/>
                  <a:pt x="593412" y="1982390"/>
                </a:cubicBezTo>
                <a:cubicBezTo>
                  <a:pt x="561432" y="1975246"/>
                  <a:pt x="522345" y="1960959"/>
                  <a:pt x="508131" y="1900238"/>
                </a:cubicBezTo>
                <a:cubicBezTo>
                  <a:pt x="970069" y="1993106"/>
                  <a:pt x="1389366" y="2232422"/>
                  <a:pt x="1865518" y="2218135"/>
                </a:cubicBezTo>
                <a:cubicBezTo>
                  <a:pt x="1737596" y="2143125"/>
                  <a:pt x="1584802" y="2139554"/>
                  <a:pt x="1446220" y="2085975"/>
                </a:cubicBezTo>
                <a:cubicBezTo>
                  <a:pt x="1545714" y="2046685"/>
                  <a:pt x="1638102" y="2089547"/>
                  <a:pt x="1730490" y="2110978"/>
                </a:cubicBezTo>
                <a:cubicBezTo>
                  <a:pt x="1808664" y="2128837"/>
                  <a:pt x="1879731" y="2132410"/>
                  <a:pt x="1886838" y="2021681"/>
                </a:cubicBezTo>
                <a:cubicBezTo>
                  <a:pt x="1886838" y="2010965"/>
                  <a:pt x="1886838" y="2003821"/>
                  <a:pt x="1886838" y="1993106"/>
                </a:cubicBezTo>
                <a:cubicBezTo>
                  <a:pt x="1858411" y="1946672"/>
                  <a:pt x="1819324" y="1925240"/>
                  <a:pt x="1769577" y="1910953"/>
                </a:cubicBezTo>
                <a:cubicBezTo>
                  <a:pt x="1741150" y="1903809"/>
                  <a:pt x="1702063" y="1889522"/>
                  <a:pt x="1702063" y="1857375"/>
                </a:cubicBezTo>
                <a:cubicBezTo>
                  <a:pt x="1705616" y="1735931"/>
                  <a:pt x="1609675" y="1700212"/>
                  <a:pt x="1517288" y="1664493"/>
                </a:cubicBezTo>
                <a:cubicBezTo>
                  <a:pt x="1567035" y="1603772"/>
                  <a:pt x="1609675" y="1646635"/>
                  <a:pt x="1648762" y="1643062"/>
                </a:cubicBezTo>
                <a:cubicBezTo>
                  <a:pt x="1673636" y="1639491"/>
                  <a:pt x="1698509" y="1635919"/>
                  <a:pt x="1698509" y="1603772"/>
                </a:cubicBezTo>
                <a:cubicBezTo>
                  <a:pt x="1698509" y="1578769"/>
                  <a:pt x="1687849" y="1546622"/>
                  <a:pt x="1662976" y="1546622"/>
                </a:cubicBezTo>
                <a:cubicBezTo>
                  <a:pt x="1506628" y="1543050"/>
                  <a:pt x="1417793" y="1371600"/>
                  <a:pt x="1254338" y="1371600"/>
                </a:cubicBezTo>
                <a:cubicBezTo>
                  <a:pt x="1154844" y="1371600"/>
                  <a:pt x="1304086" y="1275159"/>
                  <a:pt x="1222358" y="1235869"/>
                </a:cubicBezTo>
                <a:cubicBezTo>
                  <a:pt x="1204591" y="1225153"/>
                  <a:pt x="1272105" y="1210866"/>
                  <a:pt x="1300532" y="1214437"/>
                </a:cubicBezTo>
                <a:cubicBezTo>
                  <a:pt x="1328959" y="1218009"/>
                  <a:pt x="1353833" y="1243013"/>
                  <a:pt x="1389366" y="1225153"/>
                </a:cubicBezTo>
                <a:cubicBezTo>
                  <a:pt x="1407133" y="1160860"/>
                  <a:pt x="1360939" y="1135856"/>
                  <a:pt x="1318299" y="1117997"/>
                </a:cubicBezTo>
                <a:cubicBezTo>
                  <a:pt x="1225911" y="1075135"/>
                  <a:pt x="1133524" y="1025129"/>
                  <a:pt x="1030476" y="1010841"/>
                </a:cubicBezTo>
                <a:cubicBezTo>
                  <a:pt x="994943" y="1007269"/>
                  <a:pt x="973622" y="989409"/>
                  <a:pt x="977176" y="953690"/>
                </a:cubicBezTo>
                <a:cubicBezTo>
                  <a:pt x="984282" y="907256"/>
                  <a:pt x="1019816" y="921544"/>
                  <a:pt x="1048243" y="925115"/>
                </a:cubicBezTo>
                <a:cubicBezTo>
                  <a:pt x="1066010" y="928688"/>
                  <a:pt x="1083777" y="939403"/>
                  <a:pt x="1101544" y="914400"/>
                </a:cubicBezTo>
                <a:cubicBezTo>
                  <a:pt x="685800" y="660797"/>
                  <a:pt x="465491" y="675085"/>
                  <a:pt x="0" y="467915"/>
                </a:cubicBezTo>
                <a:cubicBezTo>
                  <a:pt x="103047" y="428625"/>
                  <a:pt x="177668" y="457200"/>
                  <a:pt x="248735" y="464344"/>
                </a:cubicBezTo>
                <a:cubicBezTo>
                  <a:pt x="426404" y="482203"/>
                  <a:pt x="316249" y="514350"/>
                  <a:pt x="493918" y="535781"/>
                </a:cubicBezTo>
                <a:cubicBezTo>
                  <a:pt x="579199" y="546497"/>
                  <a:pt x="657373" y="582216"/>
                  <a:pt x="753314" y="525066"/>
                </a:cubicBezTo>
                <a:cubicBezTo>
                  <a:pt x="817274" y="485775"/>
                  <a:pt x="920322" y="528637"/>
                  <a:pt x="998496" y="560785"/>
                </a:cubicBezTo>
                <a:cubicBezTo>
                  <a:pt x="1062457" y="589360"/>
                  <a:pt x="1126417" y="596503"/>
                  <a:pt x="1211698" y="560785"/>
                </a:cubicBezTo>
                <a:cubicBezTo>
                  <a:pt x="1133524" y="539354"/>
                  <a:pt x="1073117" y="521494"/>
                  <a:pt x="1012709" y="507206"/>
                </a:cubicBezTo>
                <a:cubicBezTo>
                  <a:pt x="962962" y="496491"/>
                  <a:pt x="934535" y="471488"/>
                  <a:pt x="938089" y="417909"/>
                </a:cubicBezTo>
                <a:cubicBezTo>
                  <a:pt x="938089" y="389334"/>
                  <a:pt x="927429" y="350044"/>
                  <a:pt x="962962" y="335757"/>
                </a:cubicBezTo>
                <a:cubicBezTo>
                  <a:pt x="991389" y="321469"/>
                  <a:pt x="1030476" y="335757"/>
                  <a:pt x="1044690" y="360759"/>
                </a:cubicBezTo>
                <a:cubicBezTo>
                  <a:pt x="1062457" y="407194"/>
                  <a:pt x="1080223" y="450056"/>
                  <a:pt x="1140631" y="453629"/>
                </a:cubicBezTo>
                <a:cubicBezTo>
                  <a:pt x="1222358" y="460771"/>
                  <a:pt x="1176164" y="432197"/>
                  <a:pt x="1161951" y="396478"/>
                </a:cubicBezTo>
                <a:cubicBezTo>
                  <a:pt x="1147737" y="357188"/>
                  <a:pt x="1190378" y="346472"/>
                  <a:pt x="1218805" y="353615"/>
                </a:cubicBezTo>
                <a:cubicBezTo>
                  <a:pt x="1325406" y="385763"/>
                  <a:pt x="1435560" y="328613"/>
                  <a:pt x="1545714" y="375047"/>
                </a:cubicBezTo>
                <a:cubicBezTo>
                  <a:pt x="1517288" y="260747"/>
                  <a:pt x="1456880" y="210741"/>
                  <a:pt x="1328959" y="192881"/>
                </a:cubicBezTo>
                <a:cubicBezTo>
                  <a:pt x="1282765" y="189310"/>
                  <a:pt x="1233018" y="196453"/>
                  <a:pt x="1190378" y="164306"/>
                </a:cubicBezTo>
                <a:cubicBezTo>
                  <a:pt x="1165504" y="146447"/>
                  <a:pt x="1140631" y="125016"/>
                  <a:pt x="1158398" y="89297"/>
                </a:cubicBezTo>
                <a:cubicBezTo>
                  <a:pt x="1169058" y="64294"/>
                  <a:pt x="1197484" y="64294"/>
                  <a:pt x="1222358" y="71437"/>
                </a:cubicBezTo>
                <a:cubicBezTo>
                  <a:pt x="1325406" y="110728"/>
                  <a:pt x="1435560" y="121444"/>
                  <a:pt x="1542161" y="135731"/>
                </a:cubicBezTo>
                <a:cubicBezTo>
                  <a:pt x="1559928" y="139303"/>
                  <a:pt x="1577695" y="146447"/>
                  <a:pt x="1595462" y="110728"/>
                </a:cubicBezTo>
                <a:cubicBezTo>
                  <a:pt x="1471094" y="78581"/>
                  <a:pt x="1350279" y="35719"/>
                  <a:pt x="1225911" y="0"/>
                </a:cubicBezTo>
                <a:close/>
              </a:path>
            </a:pathLst>
          </a:custGeom>
        </p:spPr>
      </p:pic>
      <p:pic>
        <p:nvPicPr>
          <p:cNvPr id="10" name="Kuva 9" descr="Kuva, joka sisältää kohteen rock, kivinen, paalu, kivi&#10;&#10;Kuvaus luotu automaattisesti">
            <a:extLst>
              <a:ext uri="{FF2B5EF4-FFF2-40B4-BE49-F238E27FC236}">
                <a16:creationId xmlns:a16="http://schemas.microsoft.com/office/drawing/2014/main" id="{DE31B24C-2B9D-47E4-BFC9-6845D66187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9" r="3" b="2004"/>
          <a:stretch/>
        </p:blipFill>
        <p:spPr>
          <a:xfrm>
            <a:off x="9082588" y="-3"/>
            <a:ext cx="3109415" cy="3694372"/>
          </a:xfrm>
          <a:prstGeom prst="rect">
            <a:avLst/>
          </a:prstGeom>
        </p:spPr>
      </p:pic>
      <p:pic>
        <p:nvPicPr>
          <p:cNvPr id="7" name="Kuva 6" descr="Kuva, joka sisältää kohteen kasvi, puu, ulko, havupuu&#10;&#10;Kuvaus luotu automaattisesti">
            <a:extLst>
              <a:ext uri="{FF2B5EF4-FFF2-40B4-BE49-F238E27FC236}">
                <a16:creationId xmlns:a16="http://schemas.microsoft.com/office/drawing/2014/main" id="{08F6371C-0E5D-4F0E-ADBF-1602B9B9DE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3666"/>
          <a:stretch/>
        </p:blipFill>
        <p:spPr>
          <a:xfrm>
            <a:off x="4726725" y="3802960"/>
            <a:ext cx="4228282" cy="3055043"/>
          </a:xfrm>
          <a:custGeom>
            <a:avLst/>
            <a:gdLst/>
            <a:ahLst/>
            <a:cxnLst/>
            <a:rect l="l" t="t" r="r" b="b"/>
            <a:pathLst>
              <a:path w="4228282" h="3055043">
                <a:moveTo>
                  <a:pt x="638975" y="0"/>
                </a:moveTo>
                <a:lnTo>
                  <a:pt x="4228282" y="0"/>
                </a:lnTo>
                <a:lnTo>
                  <a:pt x="4228282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F7E20B7D-20C0-4BC9-852D-64B41AF9B0F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83" r="3" b="28752"/>
          <a:stretch/>
        </p:blipFill>
        <p:spPr>
          <a:xfrm>
            <a:off x="9082585" y="3802960"/>
            <a:ext cx="3109415" cy="3055043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EE2B35B0-6B59-4181-8F98-D0189E71D9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42065" y="83577"/>
            <a:ext cx="1194920" cy="119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2038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11465B7-AAAF-42E0-941F-A001E6720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0295" y="1396289"/>
            <a:ext cx="4668257" cy="1325563"/>
          </a:xfrm>
        </p:spPr>
        <p:txBody>
          <a:bodyPr>
            <a:normAutofit/>
          </a:bodyPr>
          <a:lstStyle/>
          <a:p>
            <a:r>
              <a:rPr lang="fi-FI" dirty="0">
                <a:latin typeface="+mn-lt"/>
              </a:rPr>
              <a:t>Mikä sopii minulle?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2EEE8F11-3582-44B7-9869-F2D26D7DD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133221" cy="3548529"/>
          </a:xfrm>
          <a:custGeom>
            <a:avLst/>
            <a:gdLst>
              <a:gd name="connsiteX0" fmla="*/ 0 w 4133221"/>
              <a:gd name="connsiteY0" fmla="*/ 0 h 3548529"/>
              <a:gd name="connsiteX1" fmla="*/ 3798429 w 4133221"/>
              <a:gd name="connsiteY1" fmla="*/ 0 h 3548529"/>
              <a:gd name="connsiteX2" fmla="*/ 3850140 w 4133221"/>
              <a:gd name="connsiteY2" fmla="*/ 85119 h 3548529"/>
              <a:gd name="connsiteX3" fmla="*/ 4133221 w 4133221"/>
              <a:gd name="connsiteY3" fmla="*/ 1203093 h 3548529"/>
              <a:gd name="connsiteX4" fmla="*/ 1787785 w 4133221"/>
              <a:gd name="connsiteY4" fmla="*/ 3548529 h 3548529"/>
              <a:gd name="connsiteX5" fmla="*/ 129311 w 4133221"/>
              <a:gd name="connsiteY5" fmla="*/ 2861567 h 3548529"/>
              <a:gd name="connsiteX6" fmla="*/ 0 w 4133221"/>
              <a:gd name="connsiteY6" fmla="*/ 2719289 h 3548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3221" h="3548529">
                <a:moveTo>
                  <a:pt x="0" y="0"/>
                </a:moveTo>
                <a:lnTo>
                  <a:pt x="3798429" y="0"/>
                </a:lnTo>
                <a:lnTo>
                  <a:pt x="3850140" y="85119"/>
                </a:lnTo>
                <a:cubicBezTo>
                  <a:pt x="4030674" y="417451"/>
                  <a:pt x="4133221" y="798296"/>
                  <a:pt x="4133221" y="1203093"/>
                </a:cubicBezTo>
                <a:cubicBezTo>
                  <a:pt x="4133221" y="2498442"/>
                  <a:pt x="3083134" y="3548529"/>
                  <a:pt x="1787785" y="3548529"/>
                </a:cubicBezTo>
                <a:cubicBezTo>
                  <a:pt x="1140111" y="3548529"/>
                  <a:pt x="553752" y="3286007"/>
                  <a:pt x="129311" y="2861567"/>
                </a:cubicBezTo>
                <a:lnTo>
                  <a:pt x="0" y="2719289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2141F1CC-6A53-4BCF-9127-AABB52E249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1" y="3842187"/>
            <a:ext cx="3321156" cy="3015812"/>
          </a:xfrm>
          <a:custGeom>
            <a:avLst/>
            <a:gdLst>
              <a:gd name="connsiteX0" fmla="*/ 1359768 w 3321156"/>
              <a:gd name="connsiteY0" fmla="*/ 0 h 3015812"/>
              <a:gd name="connsiteX1" fmla="*/ 3321156 w 3321156"/>
              <a:gd name="connsiteY1" fmla="*/ 1961388 h 3015812"/>
              <a:gd name="connsiteX2" fmla="*/ 3084427 w 3321156"/>
              <a:gd name="connsiteY2" fmla="*/ 2896302 h 3015812"/>
              <a:gd name="connsiteX3" fmla="*/ 3011823 w 3321156"/>
              <a:gd name="connsiteY3" fmla="*/ 3015812 h 3015812"/>
              <a:gd name="connsiteX4" fmla="*/ 0 w 3321156"/>
              <a:gd name="connsiteY4" fmla="*/ 3015812 h 3015812"/>
              <a:gd name="connsiteX5" fmla="*/ 0 w 3321156"/>
              <a:gd name="connsiteY5" fmla="*/ 549808 h 3015812"/>
              <a:gd name="connsiteX6" fmla="*/ 112143 w 3321156"/>
              <a:gd name="connsiteY6" fmla="*/ 447886 h 3015812"/>
              <a:gd name="connsiteX7" fmla="*/ 1359768 w 3321156"/>
              <a:gd name="connsiteY7" fmla="*/ 0 h 3015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21156" h="3015812">
                <a:moveTo>
                  <a:pt x="1359768" y="0"/>
                </a:moveTo>
                <a:cubicBezTo>
                  <a:pt x="2443013" y="0"/>
                  <a:pt x="3321156" y="878143"/>
                  <a:pt x="3321156" y="1961388"/>
                </a:cubicBezTo>
                <a:cubicBezTo>
                  <a:pt x="3321156" y="2299902"/>
                  <a:pt x="3235400" y="2618387"/>
                  <a:pt x="3084427" y="2896302"/>
                </a:cubicBezTo>
                <a:lnTo>
                  <a:pt x="3011823" y="3015812"/>
                </a:lnTo>
                <a:lnTo>
                  <a:pt x="0" y="3015812"/>
                </a:lnTo>
                <a:lnTo>
                  <a:pt x="0" y="549808"/>
                </a:lnTo>
                <a:lnTo>
                  <a:pt x="112143" y="447886"/>
                </a:lnTo>
                <a:cubicBezTo>
                  <a:pt x="451187" y="168082"/>
                  <a:pt x="885848" y="0"/>
                  <a:pt x="135976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61B2B49-7142-4CA8-A929-4671548E6A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94530" y="2496668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1B3E7617-0EFF-4EFA-897B-99D8373B5F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92" r="-2" b="28257"/>
          <a:stretch/>
        </p:blipFill>
        <p:spPr>
          <a:xfrm>
            <a:off x="3559122" y="2661260"/>
            <a:ext cx="2788920" cy="2788920"/>
          </a:xfrm>
          <a:custGeom>
            <a:avLst/>
            <a:gdLst/>
            <a:ahLst/>
            <a:cxnLst/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73B927DA-B657-4E47-A03B-ECB1702C6D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2" r="7054" b="-4"/>
          <a:stretch/>
        </p:blipFill>
        <p:spPr>
          <a:xfrm>
            <a:off x="20" y="10"/>
            <a:ext cx="3967953" cy="3383270"/>
          </a:xfrm>
          <a:custGeom>
            <a:avLst/>
            <a:gdLst/>
            <a:ahLst/>
            <a:cxnLst/>
            <a:rect l="l" t="t" r="r" b="b"/>
            <a:pathLst>
              <a:path w="3967973" h="3383280">
                <a:moveTo>
                  <a:pt x="0" y="0"/>
                </a:moveTo>
                <a:lnTo>
                  <a:pt x="3605273" y="0"/>
                </a:lnTo>
                <a:lnTo>
                  <a:pt x="3704836" y="163887"/>
                </a:lnTo>
                <a:cubicBezTo>
                  <a:pt x="3872651" y="472804"/>
                  <a:pt x="3967973" y="826817"/>
                  <a:pt x="3967973" y="1203093"/>
                </a:cubicBezTo>
                <a:cubicBezTo>
                  <a:pt x="3967973" y="2407177"/>
                  <a:pt x="2991870" y="3383280"/>
                  <a:pt x="1787786" y="3383280"/>
                </a:cubicBezTo>
                <a:cubicBezTo>
                  <a:pt x="1110489" y="3383280"/>
                  <a:pt x="505326" y="3074435"/>
                  <a:pt x="105448" y="2589894"/>
                </a:cubicBezTo>
                <a:lnTo>
                  <a:pt x="0" y="2448881"/>
                </a:lnTo>
                <a:close/>
              </a:path>
            </a:pathLst>
          </a:cu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14E5110-3BA7-4C49-B66B-9263418894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4" r="3684" b="-2"/>
          <a:stretch/>
        </p:blipFill>
        <p:spPr>
          <a:xfrm>
            <a:off x="4825" y="4007260"/>
            <a:ext cx="3155071" cy="2850749"/>
          </a:xfrm>
          <a:custGeom>
            <a:avLst/>
            <a:gdLst/>
            <a:ahLst/>
            <a:cxnLst/>
            <a:rect l="l" t="t" r="r" b="b"/>
            <a:pathLst>
              <a:path w="3155071" h="2850749">
                <a:moveTo>
                  <a:pt x="1358746" y="0"/>
                </a:moveTo>
                <a:cubicBezTo>
                  <a:pt x="2350829" y="0"/>
                  <a:pt x="3155071" y="804242"/>
                  <a:pt x="3155071" y="1796325"/>
                </a:cubicBezTo>
                <a:cubicBezTo>
                  <a:pt x="3155071" y="2168356"/>
                  <a:pt x="3041975" y="2513972"/>
                  <a:pt x="2848287" y="2800668"/>
                </a:cubicBezTo>
                <a:lnTo>
                  <a:pt x="2810837" y="2850749"/>
                </a:lnTo>
                <a:lnTo>
                  <a:pt x="0" y="2850749"/>
                </a:lnTo>
                <a:lnTo>
                  <a:pt x="0" y="623564"/>
                </a:lnTo>
                <a:lnTo>
                  <a:pt x="88552" y="526132"/>
                </a:lnTo>
                <a:cubicBezTo>
                  <a:pt x="413623" y="201061"/>
                  <a:pt x="862705" y="0"/>
                  <a:pt x="1358746" y="0"/>
                </a:cubicBezTo>
                <a:close/>
              </a:path>
            </a:pathLst>
          </a:cu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F8DAFE0-3850-41CC-84F8-77810AC1F8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0296" y="2871982"/>
            <a:ext cx="4668256" cy="3181684"/>
          </a:xfrm>
        </p:spPr>
        <p:txBody>
          <a:bodyPr anchor="t">
            <a:normAutofit/>
          </a:bodyPr>
          <a:lstStyle/>
          <a:p>
            <a:r>
              <a:rPr lang="fi-FI" sz="1800" dirty="0">
                <a:ea typeface="Calibri" panose="020F0502020204030204" pitchFamily="34" charset="0"/>
              </a:rPr>
              <a:t>J</a:t>
            </a:r>
            <a:r>
              <a:rPr lang="fi-FI" sz="1800" dirty="0">
                <a:effectLst/>
                <a:ea typeface="Calibri" panose="020F0502020204030204" pitchFamily="34" charset="0"/>
              </a:rPr>
              <a:t>oustavuus, lempeys itseä kohtaan ja mahdollisuuksien näkeminen itsensä kurittamisen ja kieltolistojen sijaan.</a:t>
            </a:r>
            <a:endParaRPr lang="fi-FI" sz="1800" dirty="0">
              <a:ea typeface="Calibri" panose="020F0502020204030204" pitchFamily="34" charset="0"/>
            </a:endParaRPr>
          </a:p>
          <a:p>
            <a:r>
              <a:rPr lang="fi-FI" sz="1800" dirty="0">
                <a:effectLst/>
                <a:ea typeface="Calibri" panose="020F0502020204030204" pitchFamily="34" charset="0"/>
              </a:rPr>
              <a:t>Mikä on juuri minun arkeeni sopivaa liikuntaa, mistä minä oikeasti pidän? </a:t>
            </a:r>
          </a:p>
          <a:p>
            <a:r>
              <a:rPr lang="fi-FI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On tärkeä noudattaa terveydenhuollon ammattilaisten ohjeita.</a:t>
            </a:r>
          </a:p>
          <a:p>
            <a:endParaRPr lang="fi-FI" sz="1800" dirty="0">
              <a:ea typeface="Calibri" panose="020F0502020204030204" pitchFamily="34" charset="0"/>
            </a:endParaRPr>
          </a:p>
          <a:p>
            <a:endParaRPr lang="fi-FI" sz="1800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9BCC1274-A7BC-4045-8520-04DA84F113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13700" y="83197"/>
            <a:ext cx="1193845" cy="1195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6358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76EAA3A-BB97-483D-A7A7-BBF1B548E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0295" y="1396289"/>
            <a:ext cx="4668257" cy="1325563"/>
          </a:xfrm>
        </p:spPr>
        <p:txBody>
          <a:bodyPr>
            <a:normAutofit/>
          </a:bodyPr>
          <a:lstStyle/>
          <a:p>
            <a:r>
              <a:rPr lang="fi-FI" dirty="0">
                <a:latin typeface="+mn-lt"/>
              </a:rPr>
              <a:t>Arjen hyvinvointitekoja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2EEE8F11-3582-44B7-9869-F2D26D7DD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133221" cy="3548529"/>
          </a:xfrm>
          <a:custGeom>
            <a:avLst/>
            <a:gdLst>
              <a:gd name="connsiteX0" fmla="*/ 0 w 4133221"/>
              <a:gd name="connsiteY0" fmla="*/ 0 h 3548529"/>
              <a:gd name="connsiteX1" fmla="*/ 3798429 w 4133221"/>
              <a:gd name="connsiteY1" fmla="*/ 0 h 3548529"/>
              <a:gd name="connsiteX2" fmla="*/ 3850140 w 4133221"/>
              <a:gd name="connsiteY2" fmla="*/ 85119 h 3548529"/>
              <a:gd name="connsiteX3" fmla="*/ 4133221 w 4133221"/>
              <a:gd name="connsiteY3" fmla="*/ 1203093 h 3548529"/>
              <a:gd name="connsiteX4" fmla="*/ 1787785 w 4133221"/>
              <a:gd name="connsiteY4" fmla="*/ 3548529 h 3548529"/>
              <a:gd name="connsiteX5" fmla="*/ 129311 w 4133221"/>
              <a:gd name="connsiteY5" fmla="*/ 2861567 h 3548529"/>
              <a:gd name="connsiteX6" fmla="*/ 0 w 4133221"/>
              <a:gd name="connsiteY6" fmla="*/ 2719289 h 3548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3221" h="3548529">
                <a:moveTo>
                  <a:pt x="0" y="0"/>
                </a:moveTo>
                <a:lnTo>
                  <a:pt x="3798429" y="0"/>
                </a:lnTo>
                <a:lnTo>
                  <a:pt x="3850140" y="85119"/>
                </a:lnTo>
                <a:cubicBezTo>
                  <a:pt x="4030674" y="417451"/>
                  <a:pt x="4133221" y="798296"/>
                  <a:pt x="4133221" y="1203093"/>
                </a:cubicBezTo>
                <a:cubicBezTo>
                  <a:pt x="4133221" y="2498442"/>
                  <a:pt x="3083134" y="3548529"/>
                  <a:pt x="1787785" y="3548529"/>
                </a:cubicBezTo>
                <a:cubicBezTo>
                  <a:pt x="1140111" y="3548529"/>
                  <a:pt x="553752" y="3286007"/>
                  <a:pt x="129311" y="2861567"/>
                </a:cubicBezTo>
                <a:lnTo>
                  <a:pt x="0" y="2719289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2141F1CC-6A53-4BCF-9127-AABB52E249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1" y="3842187"/>
            <a:ext cx="3321156" cy="3015812"/>
          </a:xfrm>
          <a:custGeom>
            <a:avLst/>
            <a:gdLst>
              <a:gd name="connsiteX0" fmla="*/ 1359768 w 3321156"/>
              <a:gd name="connsiteY0" fmla="*/ 0 h 3015812"/>
              <a:gd name="connsiteX1" fmla="*/ 3321156 w 3321156"/>
              <a:gd name="connsiteY1" fmla="*/ 1961388 h 3015812"/>
              <a:gd name="connsiteX2" fmla="*/ 3084427 w 3321156"/>
              <a:gd name="connsiteY2" fmla="*/ 2896302 h 3015812"/>
              <a:gd name="connsiteX3" fmla="*/ 3011823 w 3321156"/>
              <a:gd name="connsiteY3" fmla="*/ 3015812 h 3015812"/>
              <a:gd name="connsiteX4" fmla="*/ 0 w 3321156"/>
              <a:gd name="connsiteY4" fmla="*/ 3015812 h 3015812"/>
              <a:gd name="connsiteX5" fmla="*/ 0 w 3321156"/>
              <a:gd name="connsiteY5" fmla="*/ 549808 h 3015812"/>
              <a:gd name="connsiteX6" fmla="*/ 112143 w 3321156"/>
              <a:gd name="connsiteY6" fmla="*/ 447886 h 3015812"/>
              <a:gd name="connsiteX7" fmla="*/ 1359768 w 3321156"/>
              <a:gd name="connsiteY7" fmla="*/ 0 h 3015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21156" h="3015812">
                <a:moveTo>
                  <a:pt x="1359768" y="0"/>
                </a:moveTo>
                <a:cubicBezTo>
                  <a:pt x="2443013" y="0"/>
                  <a:pt x="3321156" y="878143"/>
                  <a:pt x="3321156" y="1961388"/>
                </a:cubicBezTo>
                <a:cubicBezTo>
                  <a:pt x="3321156" y="2299902"/>
                  <a:pt x="3235400" y="2618387"/>
                  <a:pt x="3084427" y="2896302"/>
                </a:cubicBezTo>
                <a:lnTo>
                  <a:pt x="3011823" y="3015812"/>
                </a:lnTo>
                <a:lnTo>
                  <a:pt x="0" y="3015812"/>
                </a:lnTo>
                <a:lnTo>
                  <a:pt x="0" y="549808"/>
                </a:lnTo>
                <a:lnTo>
                  <a:pt x="112143" y="447886"/>
                </a:lnTo>
                <a:cubicBezTo>
                  <a:pt x="451187" y="168082"/>
                  <a:pt x="885848" y="0"/>
                  <a:pt x="135976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61B2B49-7142-4CA8-A929-4671548E6A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94530" y="2496668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F77CCCC8-CE53-46AA-9BE0-CA61E43A93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0" r="3" b="3"/>
          <a:stretch/>
        </p:blipFill>
        <p:spPr>
          <a:xfrm>
            <a:off x="3559122" y="2661260"/>
            <a:ext cx="2788920" cy="2788920"/>
          </a:xfrm>
          <a:custGeom>
            <a:avLst/>
            <a:gdLst/>
            <a:ahLst/>
            <a:cxnLst/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</p:spPr>
      </p:pic>
      <p:pic>
        <p:nvPicPr>
          <p:cNvPr id="17" name="Kuva 16" descr="Kuva, joka sisältää kohteen nuoli&#10;&#10;Kuvaus luotu automaattisesti">
            <a:extLst>
              <a:ext uri="{FF2B5EF4-FFF2-40B4-BE49-F238E27FC236}">
                <a16:creationId xmlns:a16="http://schemas.microsoft.com/office/drawing/2014/main" id="{C6FEEAB3-A5D3-4EB2-980E-6F13EBBA66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4" r="-13" b="7920"/>
          <a:stretch/>
        </p:blipFill>
        <p:spPr>
          <a:xfrm>
            <a:off x="20" y="10"/>
            <a:ext cx="3967953" cy="3383270"/>
          </a:xfrm>
          <a:custGeom>
            <a:avLst/>
            <a:gdLst/>
            <a:ahLst/>
            <a:cxnLst/>
            <a:rect l="l" t="t" r="r" b="b"/>
            <a:pathLst>
              <a:path w="3967973" h="3383280">
                <a:moveTo>
                  <a:pt x="0" y="0"/>
                </a:moveTo>
                <a:lnTo>
                  <a:pt x="3605273" y="0"/>
                </a:lnTo>
                <a:lnTo>
                  <a:pt x="3704836" y="163887"/>
                </a:lnTo>
                <a:cubicBezTo>
                  <a:pt x="3872651" y="472804"/>
                  <a:pt x="3967973" y="826817"/>
                  <a:pt x="3967973" y="1203093"/>
                </a:cubicBezTo>
                <a:cubicBezTo>
                  <a:pt x="3967973" y="2407177"/>
                  <a:pt x="2991870" y="3383280"/>
                  <a:pt x="1787786" y="3383280"/>
                </a:cubicBezTo>
                <a:cubicBezTo>
                  <a:pt x="1110489" y="3383280"/>
                  <a:pt x="505326" y="3074435"/>
                  <a:pt x="105448" y="2589894"/>
                </a:cubicBezTo>
                <a:lnTo>
                  <a:pt x="0" y="2448881"/>
                </a:lnTo>
                <a:close/>
              </a:path>
            </a:pathLst>
          </a:custGeom>
        </p:spPr>
      </p:pic>
      <p:pic>
        <p:nvPicPr>
          <p:cNvPr id="6" name="Kuva 5" descr="Kuva, joka sisältää kohteen nuoli&#10;&#10;Kuvaus luotu automaattisesti">
            <a:extLst>
              <a:ext uri="{FF2B5EF4-FFF2-40B4-BE49-F238E27FC236}">
                <a16:creationId xmlns:a16="http://schemas.microsoft.com/office/drawing/2014/main" id="{647A062C-E31A-4236-B4A5-516FC19332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8" r="18" b="5404"/>
          <a:stretch/>
        </p:blipFill>
        <p:spPr>
          <a:xfrm>
            <a:off x="4825" y="4007260"/>
            <a:ext cx="3155071" cy="2850749"/>
          </a:xfrm>
          <a:custGeom>
            <a:avLst/>
            <a:gdLst/>
            <a:ahLst/>
            <a:cxnLst/>
            <a:rect l="l" t="t" r="r" b="b"/>
            <a:pathLst>
              <a:path w="3155071" h="2850749">
                <a:moveTo>
                  <a:pt x="1358746" y="0"/>
                </a:moveTo>
                <a:cubicBezTo>
                  <a:pt x="2350829" y="0"/>
                  <a:pt x="3155071" y="804242"/>
                  <a:pt x="3155071" y="1796325"/>
                </a:cubicBezTo>
                <a:cubicBezTo>
                  <a:pt x="3155071" y="2168356"/>
                  <a:pt x="3041975" y="2513972"/>
                  <a:pt x="2848287" y="2800668"/>
                </a:cubicBezTo>
                <a:lnTo>
                  <a:pt x="2810837" y="2850749"/>
                </a:lnTo>
                <a:lnTo>
                  <a:pt x="0" y="2850749"/>
                </a:lnTo>
                <a:lnTo>
                  <a:pt x="0" y="623564"/>
                </a:lnTo>
                <a:lnTo>
                  <a:pt x="88552" y="526132"/>
                </a:lnTo>
                <a:cubicBezTo>
                  <a:pt x="413623" y="201061"/>
                  <a:pt x="862705" y="0"/>
                  <a:pt x="1358746" y="0"/>
                </a:cubicBezTo>
                <a:close/>
              </a:path>
            </a:pathLst>
          </a:cu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1257CB3-A260-4CF2-8E2D-115B2BFC27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0296" y="2871982"/>
            <a:ext cx="4668256" cy="3181684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endParaRPr lang="fi-FI" sz="1500" dirty="0">
              <a:ea typeface="Calibri" panose="020F0502020204030204" pitchFamily="34" charset="0"/>
            </a:endParaRPr>
          </a:p>
          <a:p>
            <a:r>
              <a:rPr lang="fi-FI" sz="1500" dirty="0">
                <a:ea typeface="Calibri" panose="020F0502020204030204" pitchFamily="34" charset="0"/>
              </a:rPr>
              <a:t>M</a:t>
            </a:r>
            <a:r>
              <a:rPr lang="fi-FI" sz="1500" dirty="0">
                <a:effectLst/>
                <a:ea typeface="Calibri" panose="020F0502020204030204" pitchFamily="34" charset="0"/>
              </a:rPr>
              <a:t>uista henkisen hyvinvoinnin ja palautumisen tärkeys. </a:t>
            </a:r>
          </a:p>
          <a:p>
            <a:r>
              <a:rPr lang="fi-FI" sz="1500" dirty="0">
                <a:effectLst/>
                <a:ea typeface="Calibri" panose="020F0502020204030204" pitchFamily="34" charset="0"/>
              </a:rPr>
              <a:t>Toiminta saa olla </a:t>
            </a:r>
            <a:r>
              <a:rPr lang="fi-FI" sz="1500" i="1" dirty="0">
                <a:effectLst/>
                <a:ea typeface="Calibri" panose="020F0502020204030204" pitchFamily="34" charset="0"/>
              </a:rPr>
              <a:t>sopivaa</a:t>
            </a:r>
            <a:r>
              <a:rPr lang="fi-FI" sz="1500" dirty="0">
                <a:effectLst/>
                <a:ea typeface="Calibri" panose="020F0502020204030204" pitchFamily="34" charset="0"/>
              </a:rPr>
              <a:t> pelkän täydellisen sijaan. </a:t>
            </a:r>
          </a:p>
          <a:p>
            <a:r>
              <a:rPr lang="fi-FI" sz="1500" dirty="0">
                <a:ea typeface="Calibri" panose="020F0502020204030204" pitchFamily="34" charset="0"/>
              </a:rPr>
              <a:t>T</a:t>
            </a:r>
            <a:r>
              <a:rPr lang="fi-FI" sz="1500" dirty="0">
                <a:effectLst/>
                <a:ea typeface="Calibri" panose="020F0502020204030204" pitchFamily="34" charset="0"/>
              </a:rPr>
              <a:t>ee terveys- ja hyvinvointitekoja, koska haluat itsellesi hyvää. </a:t>
            </a:r>
          </a:p>
          <a:p>
            <a:pPr marL="0" indent="0">
              <a:buNone/>
            </a:pPr>
            <a:endParaRPr lang="fi-FI" sz="1500" dirty="0"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fi-FI" sz="1500" dirty="0"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fi-FI" sz="1500" dirty="0">
                <a:ea typeface="Calibri" panose="020F0502020204030204" pitchFamily="34" charset="0"/>
              </a:rPr>
              <a:t>Rintojen o</a:t>
            </a:r>
            <a:r>
              <a:rPr lang="fi-FI" sz="1500" dirty="0">
                <a:effectLst/>
                <a:ea typeface="Calibri" panose="020F0502020204030204" pitchFamily="34" charset="0"/>
              </a:rPr>
              <a:t>matarkkailu ja mieluisan liikunnan harrastaminen ovat arjen hyvinvointitekoja.</a:t>
            </a:r>
          </a:p>
          <a:p>
            <a:endParaRPr lang="fi-FI" sz="1500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60E394F8-6A4F-4E44-97D3-DC325CCD2E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13700" y="83197"/>
            <a:ext cx="1193845" cy="1195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4942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CB65934-03B1-4F30-A7A5-848AB56A8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963" y="2387009"/>
            <a:ext cx="9952074" cy="2083981"/>
          </a:xfrm>
          <a:ln w="38100">
            <a:solidFill>
              <a:srgbClr val="FF3399"/>
            </a:solidFill>
          </a:ln>
        </p:spPr>
        <p:txBody>
          <a:bodyPr>
            <a:normAutofit/>
          </a:bodyPr>
          <a:lstStyle/>
          <a:p>
            <a:br>
              <a:rPr lang="fi-FI" sz="2800" b="0" i="0" dirty="0">
                <a:effectLst/>
                <a:latin typeface="+mn-lt"/>
              </a:rPr>
            </a:br>
            <a:r>
              <a:rPr lang="fi-FI" sz="2800" dirty="0">
                <a:latin typeface="+mn-lt"/>
              </a:rPr>
              <a:t>L</a:t>
            </a:r>
            <a:r>
              <a:rPr lang="fi-FI" sz="2800" b="0" i="0" dirty="0">
                <a:effectLst/>
                <a:latin typeface="+mn-lt"/>
              </a:rPr>
              <a:t>iikunnallisen elämäntavan yleistymisen arvioidaan voivan vähentää uusia syöpätapauksia Euroopassa jopa 9-19 prosenttia.</a:t>
            </a:r>
            <a:br>
              <a:rPr lang="fi-FI" sz="4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i-FI" dirty="0"/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60E4B5BF-1940-4CCB-BE0C-FAB9CD39E1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3700" y="83197"/>
            <a:ext cx="1193845" cy="1195679"/>
          </a:xfrm>
          <a:prstGeom prst="rect">
            <a:avLst/>
          </a:prstGeom>
        </p:spPr>
      </p:pic>
      <p:pic>
        <p:nvPicPr>
          <p:cNvPr id="5" name="Kuva 4" descr="Kuva, joka sisältää kohteen rock, kivinen, paalu, kivi&#10;&#10;Kuvaus luotu automaattisesti">
            <a:extLst>
              <a:ext uri="{FF2B5EF4-FFF2-40B4-BE49-F238E27FC236}">
                <a16:creationId xmlns:a16="http://schemas.microsoft.com/office/drawing/2014/main" id="{3871F921-BAFC-4FB1-9E8B-48DDAFD7A0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7318">
            <a:off x="2932197" y="777824"/>
            <a:ext cx="1399071" cy="1865428"/>
          </a:xfrm>
          <a:prstGeom prst="rect">
            <a:avLst/>
          </a:prstGeom>
        </p:spPr>
      </p:pic>
      <p:pic>
        <p:nvPicPr>
          <p:cNvPr id="7" name="Kuva 6" descr="Kuva, joka sisältää kohteen kasvi, puu, ulko, havupuu&#10;&#10;Kuvaus luotu automaattisesti">
            <a:extLst>
              <a:ext uri="{FF2B5EF4-FFF2-40B4-BE49-F238E27FC236}">
                <a16:creationId xmlns:a16="http://schemas.microsoft.com/office/drawing/2014/main" id="{EF719FDE-0772-4216-94EF-9AEAA9EEDE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068" y="953927"/>
            <a:ext cx="1760858" cy="1320643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8BF45764-1C83-4915-B098-B2172781E7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3976">
            <a:off x="9895206" y="4037193"/>
            <a:ext cx="1615416" cy="1615416"/>
          </a:xfrm>
          <a:prstGeom prst="rect">
            <a:avLst/>
          </a:prstGeom>
        </p:spPr>
      </p:pic>
      <p:pic>
        <p:nvPicPr>
          <p:cNvPr id="11" name="Kuva 10" descr="Kuva, joka sisältää kohteen nuoli&#10;&#10;Kuvaus luotu automaattisesti">
            <a:extLst>
              <a:ext uri="{FF2B5EF4-FFF2-40B4-BE49-F238E27FC236}">
                <a16:creationId xmlns:a16="http://schemas.microsoft.com/office/drawing/2014/main" id="{D2D1AB3B-8695-4449-B4CD-D93F338BC3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090" y="3973788"/>
            <a:ext cx="1513664" cy="1513664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14F2AA7A-BAAA-4F1B-A7E8-AAB1033922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53908">
            <a:off x="636636" y="4085932"/>
            <a:ext cx="1353503" cy="2406228"/>
          </a:xfrm>
          <a:prstGeom prst="rect">
            <a:avLst/>
          </a:prstGeom>
        </p:spPr>
      </p:pic>
      <p:pic>
        <p:nvPicPr>
          <p:cNvPr id="16" name="Kuva 15">
            <a:extLst>
              <a:ext uri="{FF2B5EF4-FFF2-40B4-BE49-F238E27FC236}">
                <a16:creationId xmlns:a16="http://schemas.microsoft.com/office/drawing/2014/main" id="{DF8C303A-D703-46F6-8DE4-B7507BAB6C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4632">
            <a:off x="653172" y="789886"/>
            <a:ext cx="1378363" cy="1053066"/>
          </a:xfrm>
          <a:prstGeom prst="rect">
            <a:avLst/>
          </a:prstGeom>
        </p:spPr>
      </p:pic>
      <p:pic>
        <p:nvPicPr>
          <p:cNvPr id="17" name="Kuva 16">
            <a:extLst>
              <a:ext uri="{FF2B5EF4-FFF2-40B4-BE49-F238E27FC236}">
                <a16:creationId xmlns:a16="http://schemas.microsoft.com/office/drawing/2014/main" id="{63CD3352-F8A6-4C40-9C48-FF0F0E968B8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3080">
            <a:off x="8335256" y="1159516"/>
            <a:ext cx="1303749" cy="1102044"/>
          </a:xfrm>
          <a:prstGeom prst="rect">
            <a:avLst/>
          </a:prstGeom>
        </p:spPr>
      </p:pic>
      <p:pic>
        <p:nvPicPr>
          <p:cNvPr id="19" name="Kuva 18" descr="Kuva, joka sisältää kohteen puu, ulko, kasvi, kukka&#10;&#10;Kuvaus luotu automaattisesti">
            <a:extLst>
              <a:ext uri="{FF2B5EF4-FFF2-40B4-BE49-F238E27FC236}">
                <a16:creationId xmlns:a16="http://schemas.microsoft.com/office/drawing/2014/main" id="{3D6714FC-8C92-40F0-A806-3093401ABFC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557" y="4633278"/>
            <a:ext cx="1259907" cy="1679876"/>
          </a:xfrm>
          <a:prstGeom prst="rect">
            <a:avLst/>
          </a:prstGeom>
        </p:spPr>
      </p:pic>
      <p:pic>
        <p:nvPicPr>
          <p:cNvPr id="20" name="Kuva 19">
            <a:extLst>
              <a:ext uri="{FF2B5EF4-FFF2-40B4-BE49-F238E27FC236}">
                <a16:creationId xmlns:a16="http://schemas.microsoft.com/office/drawing/2014/main" id="{58053EF0-B031-4CC3-8867-52F7BFA668E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0486309">
            <a:off x="10358839" y="2065218"/>
            <a:ext cx="1392362" cy="928241"/>
          </a:xfrm>
          <a:prstGeom prst="rect">
            <a:avLst/>
          </a:prstGeom>
        </p:spPr>
      </p:pic>
      <p:pic>
        <p:nvPicPr>
          <p:cNvPr id="22" name="Kuva 21" descr="Kuva, joka sisältää kohteen oranssi, sisä, sitruspuu, hedelmä&#10;&#10;Kuvaus luotu automaattisesti">
            <a:extLst>
              <a:ext uri="{FF2B5EF4-FFF2-40B4-BE49-F238E27FC236}">
                <a16:creationId xmlns:a16="http://schemas.microsoft.com/office/drawing/2014/main" id="{4D1D8EF7-C7BE-46F9-A72B-D1B3DFDC608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537" y="4705551"/>
            <a:ext cx="1513664" cy="1513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6846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D166FFA-A180-48D3-838A-9EDEFC6CB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rgbClr val="FF3399"/>
                </a:solidFill>
                <a:latin typeface="+mn-lt"/>
              </a:rPr>
              <a:t>Lisää lähteistä: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D470320-21DF-4C73-88C5-5B06D8D15E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30940"/>
            <a:ext cx="10515600" cy="4767263"/>
          </a:xfrm>
        </p:spPr>
        <p:txBody>
          <a:bodyPr>
            <a:noAutofit/>
          </a:bodyPr>
          <a:lstStyle/>
          <a:p>
            <a:pPr algn="l" rtl="0" fontAlgn="base"/>
            <a:r>
              <a:rPr lang="fi-FI" sz="1600" b="0" i="0" dirty="0"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https://www.kaikkisyovasta.fi/digilehti-artikkeli/liikunnalla-parempaan-hoitotulokseen/</a:t>
            </a:r>
            <a:r>
              <a:rPr lang="fi-FI" sz="1600" b="0" i="0" dirty="0">
                <a:effectLst/>
              </a:rPr>
              <a:t> </a:t>
            </a:r>
          </a:p>
          <a:p>
            <a:pPr algn="l" rtl="0" fontAlgn="base"/>
            <a:r>
              <a:rPr lang="fi-FI" sz="1600" b="0" i="0" dirty="0">
                <a:effectLst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https://www.kaikkisyovasta.fi/digilehti-artikkeli/syopapotilas-ei-kaihda-hikitreenia/</a:t>
            </a:r>
            <a:r>
              <a:rPr lang="fi-FI" sz="1600" b="0" i="0" dirty="0">
                <a:effectLst/>
              </a:rPr>
              <a:t> </a:t>
            </a:r>
          </a:p>
          <a:p>
            <a:pPr algn="l" rtl="0" fontAlgn="base"/>
            <a:r>
              <a:rPr lang="fi-FI" sz="1600" b="0" i="0" dirty="0">
                <a:effectLst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https://www.ukkinstituutti.fi/tietoa_terveysliikunnasta/liikunta_ja_sairaudet/syopa</a:t>
            </a:r>
            <a:r>
              <a:rPr lang="fi-FI" sz="1600" b="0" i="0" dirty="0">
                <a:effectLst/>
              </a:rPr>
              <a:t> </a:t>
            </a:r>
          </a:p>
          <a:p>
            <a:pPr algn="l" rtl="0" fontAlgn="base"/>
            <a:r>
              <a:rPr lang="fi-FI" sz="1600" b="0" i="0" dirty="0">
                <a:effectLst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https://www.kaypahoito.fi/hoi50075#s27</a:t>
            </a:r>
            <a:r>
              <a:rPr lang="fi-FI" sz="1600" b="0" i="0" dirty="0">
                <a:effectLst/>
              </a:rPr>
              <a:t> </a:t>
            </a:r>
          </a:p>
          <a:p>
            <a:pPr algn="l" rtl="0" fontAlgn="base"/>
            <a:r>
              <a:rPr lang="fi-FI" sz="1600" b="0" i="0" dirty="0">
                <a:effectLst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https://www.laakarilehti.fi/tieteessa/katsausartikkeli/liikunnan-vaikutus-syovan-ehkaisyyn-ja-sairastuneiden-kuolleisuuteen/?public=01ad04b97791a9f70e604cb20b5c263a</a:t>
            </a:r>
            <a:r>
              <a:rPr lang="fi-FI" sz="1600" b="0" i="0" dirty="0">
                <a:effectLst/>
              </a:rPr>
              <a:t> </a:t>
            </a:r>
          </a:p>
          <a:p>
            <a:pPr algn="l" rtl="0" fontAlgn="base"/>
            <a:r>
              <a:rPr lang="fi-FI" sz="1600" b="0" i="0" dirty="0">
                <a:effectLst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https://www.slideshare.net/THLfi/tag/kansanterveyspaiva2018</a:t>
            </a:r>
            <a:r>
              <a:rPr lang="fi-FI" sz="1600" b="0" i="0" dirty="0">
                <a:effectLst/>
              </a:rPr>
              <a:t> </a:t>
            </a:r>
          </a:p>
          <a:p>
            <a:pPr algn="l" rtl="0" fontAlgn="base"/>
            <a:r>
              <a:rPr lang="fi-FI" sz="1600" b="0" i="0" dirty="0">
                <a:effectLst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https://www.duodecim.fi/2016/05/24/liikunta-ehkaisee-ainakin-kolmeatoista-syopaa/</a:t>
            </a:r>
            <a:r>
              <a:rPr lang="fi-FI" sz="1600" b="0" i="0" dirty="0">
                <a:effectLst/>
              </a:rPr>
              <a:t> </a:t>
            </a:r>
          </a:p>
          <a:p>
            <a:r>
              <a:rPr lang="fi-FI" sz="1600" dirty="0">
                <a:effectLst/>
                <a:ea typeface="Calibri" panose="020F0502020204030204" pitchFamily="34" charset="0"/>
              </a:rPr>
              <a:t>PSHP Psykiatria, Elämän tähden, ohje 24.4.2015</a:t>
            </a:r>
          </a:p>
          <a:p>
            <a:r>
              <a:rPr lang="fi-FI" sz="1600" dirty="0">
                <a:effectLst/>
                <a:ea typeface="Calibri" panose="020F050202020403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https://www.mielenterveystalo.fi/aikuiset/itsehoito-ja-oppaat/oppaat/tietoa_luonnon_hyvinvointivaikutuksista/Pages/luonnon_vaikutus_hyvinvointiin.aspx</a:t>
            </a:r>
            <a:r>
              <a:rPr lang="fi-FI" sz="1600" dirty="0">
                <a:effectLst/>
                <a:ea typeface="Calibri" panose="020F0502020204030204" pitchFamily="34" charset="0"/>
              </a:rPr>
              <a:t>.</a:t>
            </a:r>
          </a:p>
          <a:p>
            <a:r>
              <a:rPr lang="fi-FI" sz="1600" dirty="0" err="1">
                <a:effectLst/>
                <a:ea typeface="Calibri" panose="020F0502020204030204" pitchFamily="34" charset="0"/>
              </a:rPr>
              <a:t>Jemiina</a:t>
            </a:r>
            <a:r>
              <a:rPr lang="fi-FI" sz="1600" dirty="0">
                <a:effectLst/>
                <a:ea typeface="Calibri" panose="020F0502020204030204" pitchFamily="34" charset="0"/>
              </a:rPr>
              <a:t> Kemppainen Rintojesi terveydeksi –webinaari 2020</a:t>
            </a:r>
          </a:p>
          <a:p>
            <a:r>
              <a:rPr lang="fi-FI" sz="1600" dirty="0">
                <a:effectLst/>
                <a:ea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https://ukkinstituutti.fi/liike-laakkeena/liikunta-ja-sairaudet/syopa/</a:t>
            </a:r>
            <a:r>
              <a:rPr lang="fi-FI" sz="1600" dirty="0">
                <a:effectLst/>
                <a:ea typeface="Times New Roman" panose="02020603050405020304" pitchFamily="18" charset="0"/>
              </a:rPr>
              <a:t>:</a:t>
            </a:r>
          </a:p>
          <a:p>
            <a:r>
              <a:rPr lang="fi-FI" sz="16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https://www.ilmansyopaa.fi/tunne-syopariskit/liikunta/</a:t>
            </a:r>
            <a:endParaRPr lang="fi-FI" sz="1600" u="sng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fi-FI" sz="1600" dirty="0">
              <a:effectLst/>
              <a:ea typeface="Times New Roman" panose="02020603050405020304" pitchFamily="18" charset="0"/>
            </a:endParaRPr>
          </a:p>
          <a:p>
            <a:endParaRPr lang="fi-FI" sz="1600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44488FF5-52F0-4F4C-944E-038DFE64754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913700" y="83197"/>
            <a:ext cx="1193845" cy="1195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2020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59EF591-2B55-4CC9-905C-33B48E5A2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rgbClr val="FF3399"/>
                </a:solidFill>
                <a:latin typeface="+mn-lt"/>
              </a:rPr>
              <a:t>Lisää lähteistä:</a:t>
            </a:r>
            <a:endParaRPr lang="fi-FI" dirty="0">
              <a:solidFill>
                <a:srgbClr val="FF3399"/>
              </a:solidFill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383E041-E84D-4E35-8309-6FCD44B095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8750"/>
            <a:ext cx="10515600" cy="4943475"/>
          </a:xfrm>
        </p:spPr>
        <p:txBody>
          <a:bodyPr>
            <a:normAutofit/>
          </a:bodyPr>
          <a:lstStyle/>
          <a:p>
            <a:r>
              <a:rPr lang="fi-FI" sz="16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https://www.cancerresearchuk.org/about-cancer/causes-of-cancer/physical-activity-and-cancer/what-are-the-benefits-of-exercise</a:t>
            </a:r>
            <a:endParaRPr lang="fi-FI" sz="1600" dirty="0">
              <a:effectLst/>
              <a:ea typeface="Calibri" panose="020F0502020204030204" pitchFamily="34" charset="0"/>
              <a:cs typeface="Times New Roman" panose="02020603050405020304" pitchFamily="18" charset="0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fi-FI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https://cancer-code-europe.iarc.fr/index.php/en/ecac-12-ways/physical-activity-recommendation/37-diagnosed-cancer-physically-active</a:t>
            </a:r>
            <a:endParaRPr lang="fi-FI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i-FI" sz="1600" u="sng" dirty="0"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https://www.terveyskyla.fi/kuntoutumistalo/kuntoutujalle/sy%C3%B6p%C3%A4sairaudet/liikunta-ja-sy%C3%B6p%C3%A4/liikunta-on-hy%C3%B6dyksi-sy%C3%B6p%C3%A4%C3%A4n-sairastuneelle</a:t>
            </a:r>
            <a:endParaRPr lang="fi-FI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i-FI" sz="16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https://www.kaypahoito.fi/nix02277</a:t>
            </a:r>
            <a:endParaRPr lang="fi-FI" sz="1600" dirty="0"/>
          </a:p>
          <a:p>
            <a:r>
              <a:rPr lang="fi-FI" sz="1600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https://yle.fi/uutiset/3-8676790</a:t>
            </a:r>
            <a:endParaRPr lang="fi-FI" sz="1600" dirty="0"/>
          </a:p>
          <a:p>
            <a:r>
              <a:rPr lang="fi-FI" sz="1600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https://www.potilaanlaakarilehti.fi/uutiset/liikunta-parantaa-elamanlaatua-syovan-jalkeen/</a:t>
            </a:r>
            <a:endParaRPr lang="fi-FI" sz="1600" dirty="0"/>
          </a:p>
          <a:p>
            <a:r>
              <a:rPr lang="fi-FI" sz="1600" dirty="0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https://www.potilaanlaakarilehti.fi/uutiset/liikunta-vahentaa-naisten-rintasyovan-vaaraa/</a:t>
            </a:r>
            <a:endParaRPr lang="fi-FI" sz="1600" dirty="0"/>
          </a:p>
          <a:p>
            <a:r>
              <a:rPr lang="fi-FI" sz="1600" dirty="0"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https://www.syopajarjestot.fi/ajankohtaista/tiedotteet/syopaa-sairastavan-kannattaa-lahtea-liikkeelle/</a:t>
            </a:r>
            <a:endParaRPr lang="fi-FI" sz="1600" dirty="0"/>
          </a:p>
          <a:p>
            <a:r>
              <a:rPr lang="fi-FI" sz="1600" dirty="0"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https://www.docrates.com/liikunta-parantaa-syopapotilaan-elamanlaatua-ja-syopalaakkeiden-tehoa/</a:t>
            </a:r>
            <a:endParaRPr lang="fi-FI" sz="1600" dirty="0"/>
          </a:p>
          <a:p>
            <a:r>
              <a:rPr lang="fi-FI" sz="1600" dirty="0"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https://www.kaikkisyovasta.fi/digilehti-artikkeli/liikunnalla-parempaan-hoitotulokseen/</a:t>
            </a:r>
            <a:endParaRPr lang="fi-FI" sz="1600" dirty="0"/>
          </a:p>
          <a:p>
            <a:r>
              <a:rPr lang="fi-FI" sz="1600" dirty="0"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https://syoparekisteri.fi/2019/05/16/potilaan-ika-ja-syovan-levinneisyys-vaikuttavat-rintasyovan-hoitokustannuksiin/</a:t>
            </a:r>
            <a:endParaRPr lang="fi-FI" sz="1600" dirty="0"/>
          </a:p>
          <a:p>
            <a:endParaRPr lang="fi-FI" sz="1600" dirty="0"/>
          </a:p>
          <a:p>
            <a:pPr marL="0" indent="0">
              <a:buNone/>
            </a:pPr>
            <a:endParaRPr lang="fi-FI" sz="1600" dirty="0"/>
          </a:p>
          <a:p>
            <a:pPr marL="0" indent="0">
              <a:buNone/>
            </a:pPr>
            <a:endParaRPr lang="fi-FI" sz="1600" dirty="0"/>
          </a:p>
          <a:p>
            <a:pPr marL="0" indent="0">
              <a:buNone/>
            </a:pPr>
            <a:endParaRPr lang="fi-FI" sz="1600" dirty="0"/>
          </a:p>
          <a:p>
            <a:pPr marL="0" indent="0">
              <a:buNone/>
            </a:pPr>
            <a:endParaRPr lang="fi-FI" sz="1600" dirty="0"/>
          </a:p>
          <a:p>
            <a:pPr marL="0" indent="0">
              <a:buNone/>
            </a:pPr>
            <a:endParaRPr lang="fi-FI" sz="1600" dirty="0"/>
          </a:p>
          <a:p>
            <a:pPr marL="0" indent="0">
              <a:buNone/>
            </a:pPr>
            <a:endParaRPr lang="fi-FI" sz="1600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41B2A62C-033C-43F7-BB76-60A1FC9FAC5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913700" y="83197"/>
            <a:ext cx="1193845" cy="1195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6367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>
            <a:extLst>
              <a:ext uri="{FF2B5EF4-FFF2-40B4-BE49-F238E27FC236}">
                <a16:creationId xmlns:a16="http://schemas.microsoft.com/office/drawing/2014/main" id="{895971A1-1FB6-4D50-8182-D69A88F65A7B}"/>
              </a:ext>
            </a:extLst>
          </p:cNvPr>
          <p:cNvSpPr/>
          <p:nvPr/>
        </p:nvSpPr>
        <p:spPr>
          <a:xfrm>
            <a:off x="5590074" y="4574550"/>
            <a:ext cx="2062716" cy="2075898"/>
          </a:xfrm>
          <a:prstGeom prst="rect">
            <a:avLst/>
          </a:prstGeom>
          <a:solidFill>
            <a:srgbClr val="FEB8E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Kun haluaa ekstrabonusta omiin palveluihinsa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srgbClr val="CC33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Brändäys</a:t>
            </a:r>
          </a:p>
        </p:txBody>
      </p:sp>
      <p:sp>
        <p:nvSpPr>
          <p:cNvPr id="4" name="Suorakulmio 3">
            <a:extLst>
              <a:ext uri="{FF2B5EF4-FFF2-40B4-BE49-F238E27FC236}">
                <a16:creationId xmlns:a16="http://schemas.microsoft.com/office/drawing/2014/main" id="{ACBCBF1C-0101-4CC8-974B-5B615F6B8E4C}"/>
              </a:ext>
            </a:extLst>
          </p:cNvPr>
          <p:cNvSpPr/>
          <p:nvPr/>
        </p:nvSpPr>
        <p:spPr>
          <a:xfrm>
            <a:off x="4576891" y="2617936"/>
            <a:ext cx="2306361" cy="1799229"/>
          </a:xfrm>
          <a:prstGeom prst="rect">
            <a:avLst/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Liikunta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Rintaterveys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Omatarkkailu</a:t>
            </a:r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A42267B9-1CB6-4C8E-B176-2A57A404BB91}"/>
              </a:ext>
            </a:extLst>
          </p:cNvPr>
          <p:cNvSpPr/>
          <p:nvPr/>
        </p:nvSpPr>
        <p:spPr>
          <a:xfrm>
            <a:off x="7453408" y="726060"/>
            <a:ext cx="1905451" cy="1042435"/>
          </a:xfrm>
          <a:prstGeom prst="rect">
            <a:avLst/>
          </a:prstGeom>
          <a:solidFill>
            <a:srgbClr val="FEB8E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Koulutuksessa</a:t>
            </a:r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6EC35CCE-91FE-492E-8E79-506A7E69875A}"/>
              </a:ext>
            </a:extLst>
          </p:cNvPr>
          <p:cNvSpPr/>
          <p:nvPr/>
        </p:nvSpPr>
        <p:spPr>
          <a:xfrm>
            <a:off x="9612283" y="232504"/>
            <a:ext cx="2289544" cy="2312444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Infopaketti:</a:t>
            </a: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ammattilaisille hyödyllistä tietoa terveydestä, kokonaisvaltainen hyvinvointi ja terveyden edistäminen</a:t>
            </a:r>
          </a:p>
        </p:txBody>
      </p:sp>
      <p:sp>
        <p:nvSpPr>
          <p:cNvPr id="7" name="Suorakulmio 6">
            <a:extLst>
              <a:ext uri="{FF2B5EF4-FFF2-40B4-BE49-F238E27FC236}">
                <a16:creationId xmlns:a16="http://schemas.microsoft.com/office/drawing/2014/main" id="{E6B8E5DA-FA42-4CD1-A7F4-EAA1E7D95591}"/>
              </a:ext>
            </a:extLst>
          </p:cNvPr>
          <p:cNvSpPr/>
          <p:nvPr/>
        </p:nvSpPr>
        <p:spPr>
          <a:xfrm>
            <a:off x="6987814" y="2110675"/>
            <a:ext cx="2062716" cy="1779514"/>
          </a:xfrm>
          <a:prstGeom prst="rect">
            <a:avLst/>
          </a:prstGeom>
          <a:solidFill>
            <a:srgbClr val="CC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Missä yhteydessä liikunta-alan ammattilainen voisi puhua rintaterveydestä?</a:t>
            </a:r>
          </a:p>
          <a:p>
            <a:pPr algn="ctr"/>
            <a:endParaRPr lang="fi-FI" dirty="0"/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193C11BB-CD3B-40B0-B197-CAEC378BFE23}"/>
              </a:ext>
            </a:extLst>
          </p:cNvPr>
          <p:cNvSpPr/>
          <p:nvPr/>
        </p:nvSpPr>
        <p:spPr>
          <a:xfrm>
            <a:off x="9140465" y="2712853"/>
            <a:ext cx="1308239" cy="1142664"/>
          </a:xfrm>
          <a:prstGeom prst="rect">
            <a:avLst/>
          </a:prstGeom>
          <a:solidFill>
            <a:srgbClr val="FEB8E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Kun asiakas ottaa puheeksi</a:t>
            </a:r>
          </a:p>
        </p:txBody>
      </p:sp>
      <p:sp>
        <p:nvSpPr>
          <p:cNvPr id="9" name="Suorakulmio 8">
            <a:extLst>
              <a:ext uri="{FF2B5EF4-FFF2-40B4-BE49-F238E27FC236}">
                <a16:creationId xmlns:a16="http://schemas.microsoft.com/office/drawing/2014/main" id="{EA770891-F7F5-47EF-9914-C565DD8626F7}"/>
              </a:ext>
            </a:extLst>
          </p:cNvPr>
          <p:cNvSpPr/>
          <p:nvPr/>
        </p:nvSpPr>
        <p:spPr>
          <a:xfrm>
            <a:off x="10321117" y="4258118"/>
            <a:ext cx="1514259" cy="121742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Infopaketti</a:t>
            </a:r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5155DE55-0B04-439A-ADE1-17D053BB97DE}"/>
              </a:ext>
            </a:extLst>
          </p:cNvPr>
          <p:cNvSpPr/>
          <p:nvPr/>
        </p:nvSpPr>
        <p:spPr>
          <a:xfrm>
            <a:off x="10553266" y="2721379"/>
            <a:ext cx="1308239" cy="121742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Infopaketti</a:t>
            </a:r>
          </a:p>
        </p:txBody>
      </p:sp>
      <p:sp>
        <p:nvSpPr>
          <p:cNvPr id="11" name="Suorakulmio 10">
            <a:extLst>
              <a:ext uri="{FF2B5EF4-FFF2-40B4-BE49-F238E27FC236}">
                <a16:creationId xmlns:a16="http://schemas.microsoft.com/office/drawing/2014/main" id="{64A92980-0357-4B39-B41F-7B3F519F7E6A}"/>
              </a:ext>
            </a:extLst>
          </p:cNvPr>
          <p:cNvSpPr/>
          <p:nvPr/>
        </p:nvSpPr>
        <p:spPr>
          <a:xfrm>
            <a:off x="7915947" y="3954093"/>
            <a:ext cx="2062716" cy="2075898"/>
          </a:xfrm>
          <a:prstGeom prst="rect">
            <a:avLst/>
          </a:prstGeom>
          <a:solidFill>
            <a:srgbClr val="FEB8E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Muu kokonaisneuvonta: asiakkaan hyvinvointi ja omatoimisuus, opetus, työhyvinvointi</a:t>
            </a:r>
          </a:p>
        </p:txBody>
      </p:sp>
      <p:sp>
        <p:nvSpPr>
          <p:cNvPr id="12" name="Suorakulmio 11">
            <a:extLst>
              <a:ext uri="{FF2B5EF4-FFF2-40B4-BE49-F238E27FC236}">
                <a16:creationId xmlns:a16="http://schemas.microsoft.com/office/drawing/2014/main" id="{18E7C162-538A-4795-ABF6-8150EC5F3392}"/>
              </a:ext>
            </a:extLst>
          </p:cNvPr>
          <p:cNvSpPr/>
          <p:nvPr/>
        </p:nvSpPr>
        <p:spPr>
          <a:xfrm>
            <a:off x="10079665" y="5794858"/>
            <a:ext cx="1938908" cy="82900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Materiaalipaketti: </a:t>
            </a:r>
            <a:r>
              <a:rPr kumimoji="0" lang="fi-FI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flyer</a:t>
            </a: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OK, OTK</a:t>
            </a:r>
          </a:p>
        </p:txBody>
      </p:sp>
      <p:sp>
        <p:nvSpPr>
          <p:cNvPr id="13" name="Suorakulmio 12">
            <a:extLst>
              <a:ext uri="{FF2B5EF4-FFF2-40B4-BE49-F238E27FC236}">
                <a16:creationId xmlns:a16="http://schemas.microsoft.com/office/drawing/2014/main" id="{885B10AF-5E43-4B61-BCE3-2BB6D387E294}"/>
              </a:ext>
            </a:extLst>
          </p:cNvPr>
          <p:cNvSpPr/>
          <p:nvPr/>
        </p:nvSpPr>
        <p:spPr>
          <a:xfrm>
            <a:off x="3264201" y="4778117"/>
            <a:ext cx="2062716" cy="1799229"/>
          </a:xfrm>
          <a:prstGeom prst="rect">
            <a:avLst/>
          </a:prstGeom>
          <a:solidFill>
            <a:srgbClr val="FEB8E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Kun haluaa vaikuttaa ja olla mukana naisten yleisimmän syövän torjunnassa</a:t>
            </a:r>
          </a:p>
          <a:p>
            <a:pPr algn="ctr"/>
            <a:endParaRPr lang="fi-FI" dirty="0"/>
          </a:p>
        </p:txBody>
      </p:sp>
      <p:sp>
        <p:nvSpPr>
          <p:cNvPr id="14" name="Suorakulmio 13">
            <a:extLst>
              <a:ext uri="{FF2B5EF4-FFF2-40B4-BE49-F238E27FC236}">
                <a16:creationId xmlns:a16="http://schemas.microsoft.com/office/drawing/2014/main" id="{30ECDFB2-B4FB-48F7-97B3-88F28E1209E0}"/>
              </a:ext>
            </a:extLst>
          </p:cNvPr>
          <p:cNvSpPr/>
          <p:nvPr/>
        </p:nvSpPr>
        <p:spPr>
          <a:xfrm>
            <a:off x="1241788" y="4197877"/>
            <a:ext cx="1706527" cy="102903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Somekampanja</a:t>
            </a:r>
          </a:p>
          <a:p>
            <a:pPr algn="ctr"/>
            <a:endParaRPr lang="fi-FI" dirty="0"/>
          </a:p>
        </p:txBody>
      </p:sp>
      <p:sp>
        <p:nvSpPr>
          <p:cNvPr id="15" name="Suorakulmio 14">
            <a:extLst>
              <a:ext uri="{FF2B5EF4-FFF2-40B4-BE49-F238E27FC236}">
                <a16:creationId xmlns:a16="http://schemas.microsoft.com/office/drawing/2014/main" id="{05BE6D1C-9A49-4C98-AA1F-FD8DDE299A23}"/>
              </a:ext>
            </a:extLst>
          </p:cNvPr>
          <p:cNvSpPr/>
          <p:nvPr/>
        </p:nvSpPr>
        <p:spPr>
          <a:xfrm>
            <a:off x="241006" y="5359920"/>
            <a:ext cx="2707309" cy="129052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Somekampanjan, Infopaketin ja materiaalin </a:t>
            </a: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voi yhdistää: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Kampanja/jatkuva</a:t>
            </a:r>
            <a:endParaRPr lang="fi-FI" dirty="0">
              <a:solidFill>
                <a:srgbClr val="CC3399"/>
              </a:solidFill>
            </a:endParaRPr>
          </a:p>
        </p:txBody>
      </p:sp>
      <p:sp>
        <p:nvSpPr>
          <p:cNvPr id="16" name="Suorakulmio 15">
            <a:extLst>
              <a:ext uri="{FF2B5EF4-FFF2-40B4-BE49-F238E27FC236}">
                <a16:creationId xmlns:a16="http://schemas.microsoft.com/office/drawing/2014/main" id="{8813C2BD-C0AE-4F00-8071-6DD225FA6DEB}"/>
              </a:ext>
            </a:extLst>
          </p:cNvPr>
          <p:cNvSpPr/>
          <p:nvPr/>
        </p:nvSpPr>
        <p:spPr>
          <a:xfrm>
            <a:off x="4780216" y="1609729"/>
            <a:ext cx="2062716" cy="868547"/>
          </a:xfrm>
          <a:prstGeom prst="rect">
            <a:avLst/>
          </a:prstGeom>
          <a:solidFill>
            <a:srgbClr val="CC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Kehollisuus</a:t>
            </a:r>
          </a:p>
        </p:txBody>
      </p:sp>
      <p:sp>
        <p:nvSpPr>
          <p:cNvPr id="17" name="Suorakulmio 16">
            <a:extLst>
              <a:ext uri="{FF2B5EF4-FFF2-40B4-BE49-F238E27FC236}">
                <a16:creationId xmlns:a16="http://schemas.microsoft.com/office/drawing/2014/main" id="{4248B288-108E-4687-989E-1818A2B8E306}"/>
              </a:ext>
            </a:extLst>
          </p:cNvPr>
          <p:cNvSpPr/>
          <p:nvPr/>
        </p:nvSpPr>
        <p:spPr>
          <a:xfrm>
            <a:off x="4776900" y="206069"/>
            <a:ext cx="2062716" cy="1217428"/>
          </a:xfrm>
          <a:prstGeom prst="rect">
            <a:avLst/>
          </a:prstGeom>
          <a:solidFill>
            <a:srgbClr val="FEB8E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Oman kehon hyväksyminen ja tunteminen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Kehopositiivisuus</a:t>
            </a:r>
            <a:endParaRPr lang="fi-FI" dirty="0">
              <a:solidFill>
                <a:srgbClr val="CC3399"/>
              </a:solidFill>
            </a:endParaRPr>
          </a:p>
        </p:txBody>
      </p:sp>
      <p:sp>
        <p:nvSpPr>
          <p:cNvPr id="18" name="Suorakulmio 17">
            <a:extLst>
              <a:ext uri="{FF2B5EF4-FFF2-40B4-BE49-F238E27FC236}">
                <a16:creationId xmlns:a16="http://schemas.microsoft.com/office/drawing/2014/main" id="{D355385F-ADA4-4A42-B1BB-F8DF4CD76D68}"/>
              </a:ext>
            </a:extLst>
          </p:cNvPr>
          <p:cNvSpPr/>
          <p:nvPr/>
        </p:nvSpPr>
        <p:spPr>
          <a:xfrm>
            <a:off x="2915086" y="1739475"/>
            <a:ext cx="1584254" cy="1356095"/>
          </a:xfrm>
          <a:prstGeom prst="rect">
            <a:avLst/>
          </a:prstGeom>
          <a:solidFill>
            <a:srgbClr val="CC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Liikunta ja omatarkkailu ovat arjen terveystekoja</a:t>
            </a:r>
          </a:p>
        </p:txBody>
      </p:sp>
      <p:sp>
        <p:nvSpPr>
          <p:cNvPr id="19" name="Suorakulmio 18">
            <a:extLst>
              <a:ext uri="{FF2B5EF4-FFF2-40B4-BE49-F238E27FC236}">
                <a16:creationId xmlns:a16="http://schemas.microsoft.com/office/drawing/2014/main" id="{16E09B2B-E8B1-46FB-820B-8F41455BAA8A}"/>
              </a:ext>
            </a:extLst>
          </p:cNvPr>
          <p:cNvSpPr/>
          <p:nvPr/>
        </p:nvSpPr>
        <p:spPr>
          <a:xfrm>
            <a:off x="2900666" y="341571"/>
            <a:ext cx="1584255" cy="1217428"/>
          </a:xfrm>
          <a:prstGeom prst="rect">
            <a:avLst/>
          </a:prstGeom>
          <a:solidFill>
            <a:srgbClr val="CC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Liikunta ja omatarkkailu edistävät rintaterveyttä</a:t>
            </a:r>
          </a:p>
        </p:txBody>
      </p:sp>
      <p:sp>
        <p:nvSpPr>
          <p:cNvPr id="20" name="Suorakulmio 19">
            <a:extLst>
              <a:ext uri="{FF2B5EF4-FFF2-40B4-BE49-F238E27FC236}">
                <a16:creationId xmlns:a16="http://schemas.microsoft.com/office/drawing/2014/main" id="{626285C7-A148-4246-802F-9D927C14E69C}"/>
              </a:ext>
            </a:extLst>
          </p:cNvPr>
          <p:cNvSpPr/>
          <p:nvPr/>
        </p:nvSpPr>
        <p:spPr>
          <a:xfrm>
            <a:off x="501260" y="1918516"/>
            <a:ext cx="2268943" cy="1127938"/>
          </a:xfrm>
          <a:prstGeom prst="rect">
            <a:avLst/>
          </a:prstGeom>
          <a:solidFill>
            <a:srgbClr val="FEB8ED"/>
          </a:solidFill>
          <a:ln>
            <a:solidFill>
              <a:srgbClr val="FEB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Omatarkkailu edistää rintasyövän varhaista toteamista</a:t>
            </a:r>
          </a:p>
        </p:txBody>
      </p:sp>
      <p:sp>
        <p:nvSpPr>
          <p:cNvPr id="21" name="Suorakulmio 20">
            <a:extLst>
              <a:ext uri="{FF2B5EF4-FFF2-40B4-BE49-F238E27FC236}">
                <a16:creationId xmlns:a16="http://schemas.microsoft.com/office/drawing/2014/main" id="{15A60FB0-35C1-4E72-9C5C-97A36751122C}"/>
              </a:ext>
            </a:extLst>
          </p:cNvPr>
          <p:cNvSpPr/>
          <p:nvPr/>
        </p:nvSpPr>
        <p:spPr>
          <a:xfrm>
            <a:off x="1105340" y="502390"/>
            <a:ext cx="1329071" cy="1042435"/>
          </a:xfrm>
          <a:prstGeom prst="rect">
            <a:avLst/>
          </a:prstGeom>
          <a:solidFill>
            <a:srgbClr val="FEB8E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Liikunta voi ehkäistä rintasyöpää</a:t>
            </a:r>
          </a:p>
        </p:txBody>
      </p:sp>
      <p:cxnSp>
        <p:nvCxnSpPr>
          <p:cNvPr id="24" name="Suora yhdysviiva 23">
            <a:extLst>
              <a:ext uri="{FF2B5EF4-FFF2-40B4-BE49-F238E27FC236}">
                <a16:creationId xmlns:a16="http://schemas.microsoft.com/office/drawing/2014/main" id="{7A404705-6DB1-4FCA-8B56-6E8D632C7AAA}"/>
              </a:ext>
            </a:extLst>
          </p:cNvPr>
          <p:cNvCxnSpPr/>
          <p:nvPr/>
        </p:nvCxnSpPr>
        <p:spPr>
          <a:xfrm flipV="1">
            <a:off x="5590074" y="2478276"/>
            <a:ext cx="0" cy="1396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uora yhdysviiva 27">
            <a:extLst>
              <a:ext uri="{FF2B5EF4-FFF2-40B4-BE49-F238E27FC236}">
                <a16:creationId xmlns:a16="http://schemas.microsoft.com/office/drawing/2014/main" id="{120A16C6-01B8-47E7-89C5-8343F31A18EF}"/>
              </a:ext>
            </a:extLst>
          </p:cNvPr>
          <p:cNvCxnSpPr/>
          <p:nvPr/>
        </p:nvCxnSpPr>
        <p:spPr>
          <a:xfrm>
            <a:off x="5590074" y="1423497"/>
            <a:ext cx="0" cy="1862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uora yhdysviiva 29">
            <a:extLst>
              <a:ext uri="{FF2B5EF4-FFF2-40B4-BE49-F238E27FC236}">
                <a16:creationId xmlns:a16="http://schemas.microsoft.com/office/drawing/2014/main" id="{A1921D77-AC59-4897-B629-1DC6DA38C2C7}"/>
              </a:ext>
            </a:extLst>
          </p:cNvPr>
          <p:cNvCxnSpPr/>
          <p:nvPr/>
        </p:nvCxnSpPr>
        <p:spPr>
          <a:xfrm flipH="1" flipV="1">
            <a:off x="4484921" y="1388726"/>
            <a:ext cx="291979" cy="12292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uora yhdysviiva 31">
            <a:extLst>
              <a:ext uri="{FF2B5EF4-FFF2-40B4-BE49-F238E27FC236}">
                <a16:creationId xmlns:a16="http://schemas.microsoft.com/office/drawing/2014/main" id="{DBE6E278-125C-4C28-A6B9-DF4F9E358D44}"/>
              </a:ext>
            </a:extLst>
          </p:cNvPr>
          <p:cNvCxnSpPr/>
          <p:nvPr/>
        </p:nvCxnSpPr>
        <p:spPr>
          <a:xfrm flipH="1" flipV="1">
            <a:off x="3891516" y="3095570"/>
            <a:ext cx="685375" cy="7599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uora yhdysviiva 35">
            <a:extLst>
              <a:ext uri="{FF2B5EF4-FFF2-40B4-BE49-F238E27FC236}">
                <a16:creationId xmlns:a16="http://schemas.microsoft.com/office/drawing/2014/main" id="{E390AEB1-BE7C-484B-A875-09A79041444D}"/>
              </a:ext>
            </a:extLst>
          </p:cNvPr>
          <p:cNvCxnSpPr>
            <a:stCxn id="18" idx="1"/>
            <a:endCxn id="20" idx="3"/>
          </p:cNvCxnSpPr>
          <p:nvPr/>
        </p:nvCxnSpPr>
        <p:spPr>
          <a:xfrm flipH="1" flipV="1">
            <a:off x="2770203" y="2307265"/>
            <a:ext cx="144883" cy="1102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uora yhdysviiva 37">
            <a:extLst>
              <a:ext uri="{FF2B5EF4-FFF2-40B4-BE49-F238E27FC236}">
                <a16:creationId xmlns:a16="http://schemas.microsoft.com/office/drawing/2014/main" id="{A2B26288-C9E4-4F0E-BC33-43F1B17302CA}"/>
              </a:ext>
            </a:extLst>
          </p:cNvPr>
          <p:cNvCxnSpPr/>
          <p:nvPr/>
        </p:nvCxnSpPr>
        <p:spPr>
          <a:xfrm flipH="1">
            <a:off x="2434411" y="1169581"/>
            <a:ext cx="4806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uora yhdysviiva 39">
            <a:extLst>
              <a:ext uri="{FF2B5EF4-FFF2-40B4-BE49-F238E27FC236}">
                <a16:creationId xmlns:a16="http://schemas.microsoft.com/office/drawing/2014/main" id="{E840740A-F457-443A-96DB-D064B5AA1557}"/>
              </a:ext>
            </a:extLst>
          </p:cNvPr>
          <p:cNvCxnSpPr/>
          <p:nvPr/>
        </p:nvCxnSpPr>
        <p:spPr>
          <a:xfrm flipH="1">
            <a:off x="2434411" y="1388726"/>
            <a:ext cx="466255" cy="5297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uora yhdysviiva 41">
            <a:extLst>
              <a:ext uri="{FF2B5EF4-FFF2-40B4-BE49-F238E27FC236}">
                <a16:creationId xmlns:a16="http://schemas.microsoft.com/office/drawing/2014/main" id="{14695210-244B-4AE0-A4A1-752E5B0B1BBB}"/>
              </a:ext>
            </a:extLst>
          </p:cNvPr>
          <p:cNvCxnSpPr/>
          <p:nvPr/>
        </p:nvCxnSpPr>
        <p:spPr>
          <a:xfrm flipH="1" flipV="1">
            <a:off x="2434411" y="1388726"/>
            <a:ext cx="480675" cy="5297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uora yhdysviiva 43">
            <a:extLst>
              <a:ext uri="{FF2B5EF4-FFF2-40B4-BE49-F238E27FC236}">
                <a16:creationId xmlns:a16="http://schemas.microsoft.com/office/drawing/2014/main" id="{5FCAB349-B2F0-4E32-83A6-6376F0FC1D72}"/>
              </a:ext>
            </a:extLst>
          </p:cNvPr>
          <p:cNvCxnSpPr>
            <a:stCxn id="4" idx="3"/>
          </p:cNvCxnSpPr>
          <p:nvPr/>
        </p:nvCxnSpPr>
        <p:spPr>
          <a:xfrm flipV="1">
            <a:off x="6883252" y="3317358"/>
            <a:ext cx="104562" cy="2001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uora yhdysviiva 45">
            <a:extLst>
              <a:ext uri="{FF2B5EF4-FFF2-40B4-BE49-F238E27FC236}">
                <a16:creationId xmlns:a16="http://schemas.microsoft.com/office/drawing/2014/main" id="{DC86E501-DC57-41B4-A322-C502628FC789}"/>
              </a:ext>
            </a:extLst>
          </p:cNvPr>
          <p:cNvCxnSpPr/>
          <p:nvPr/>
        </p:nvCxnSpPr>
        <p:spPr>
          <a:xfrm flipV="1">
            <a:off x="7740502" y="1768495"/>
            <a:ext cx="0" cy="3421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uora yhdysviiva 47">
            <a:extLst>
              <a:ext uri="{FF2B5EF4-FFF2-40B4-BE49-F238E27FC236}">
                <a16:creationId xmlns:a16="http://schemas.microsoft.com/office/drawing/2014/main" id="{60861790-4A2F-4674-836B-EFAD2534E3A2}"/>
              </a:ext>
            </a:extLst>
          </p:cNvPr>
          <p:cNvCxnSpPr/>
          <p:nvPr/>
        </p:nvCxnSpPr>
        <p:spPr>
          <a:xfrm>
            <a:off x="9050530" y="3095570"/>
            <a:ext cx="8993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uora yhdysviiva 51">
            <a:extLst>
              <a:ext uri="{FF2B5EF4-FFF2-40B4-BE49-F238E27FC236}">
                <a16:creationId xmlns:a16="http://schemas.microsoft.com/office/drawing/2014/main" id="{5FE52F0F-2FFE-4F23-8DE4-9E39A0A37D98}"/>
              </a:ext>
            </a:extLst>
          </p:cNvPr>
          <p:cNvCxnSpPr/>
          <p:nvPr/>
        </p:nvCxnSpPr>
        <p:spPr>
          <a:xfrm>
            <a:off x="8484781" y="3890189"/>
            <a:ext cx="0" cy="63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uora yhdysviiva 53">
            <a:extLst>
              <a:ext uri="{FF2B5EF4-FFF2-40B4-BE49-F238E27FC236}">
                <a16:creationId xmlns:a16="http://schemas.microsoft.com/office/drawing/2014/main" id="{47166AA9-8EBC-48D5-B30A-522BF9B2EA53}"/>
              </a:ext>
            </a:extLst>
          </p:cNvPr>
          <p:cNvCxnSpPr/>
          <p:nvPr/>
        </p:nvCxnSpPr>
        <p:spPr>
          <a:xfrm flipH="1">
            <a:off x="7453408" y="3890189"/>
            <a:ext cx="462539" cy="6843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uora yhdysviiva 55">
            <a:extLst>
              <a:ext uri="{FF2B5EF4-FFF2-40B4-BE49-F238E27FC236}">
                <a16:creationId xmlns:a16="http://schemas.microsoft.com/office/drawing/2014/main" id="{AE11690A-7CA6-4478-8DA5-996276A16708}"/>
              </a:ext>
            </a:extLst>
          </p:cNvPr>
          <p:cNvCxnSpPr/>
          <p:nvPr/>
        </p:nvCxnSpPr>
        <p:spPr>
          <a:xfrm flipH="1">
            <a:off x="4859079" y="3890189"/>
            <a:ext cx="2881423" cy="8879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uora yhdysviiva 57">
            <a:extLst>
              <a:ext uri="{FF2B5EF4-FFF2-40B4-BE49-F238E27FC236}">
                <a16:creationId xmlns:a16="http://schemas.microsoft.com/office/drawing/2014/main" id="{FFCFCCFE-2B15-4356-9A78-EEDAFD4904E2}"/>
              </a:ext>
            </a:extLst>
          </p:cNvPr>
          <p:cNvCxnSpPr>
            <a:endCxn id="14" idx="3"/>
          </p:cNvCxnSpPr>
          <p:nvPr/>
        </p:nvCxnSpPr>
        <p:spPr>
          <a:xfrm flipH="1" flipV="1">
            <a:off x="2948315" y="4712392"/>
            <a:ext cx="315886" cy="3274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uora yhdysviiva 59">
            <a:extLst>
              <a:ext uri="{FF2B5EF4-FFF2-40B4-BE49-F238E27FC236}">
                <a16:creationId xmlns:a16="http://schemas.microsoft.com/office/drawing/2014/main" id="{FD241CBB-A195-49D8-9F48-6E0A444894E3}"/>
              </a:ext>
            </a:extLst>
          </p:cNvPr>
          <p:cNvCxnSpPr/>
          <p:nvPr/>
        </p:nvCxnSpPr>
        <p:spPr>
          <a:xfrm flipH="1">
            <a:off x="2948315" y="5475546"/>
            <a:ext cx="315886" cy="3193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uora yhdysviiva 61">
            <a:extLst>
              <a:ext uri="{FF2B5EF4-FFF2-40B4-BE49-F238E27FC236}">
                <a16:creationId xmlns:a16="http://schemas.microsoft.com/office/drawing/2014/main" id="{8D67660C-A707-49B6-A8AA-7DC9954971FC}"/>
              </a:ext>
            </a:extLst>
          </p:cNvPr>
          <p:cNvCxnSpPr/>
          <p:nvPr/>
        </p:nvCxnSpPr>
        <p:spPr>
          <a:xfrm>
            <a:off x="9358859" y="1084521"/>
            <a:ext cx="2534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uora yhdysviiva 63">
            <a:extLst>
              <a:ext uri="{FF2B5EF4-FFF2-40B4-BE49-F238E27FC236}">
                <a16:creationId xmlns:a16="http://schemas.microsoft.com/office/drawing/2014/main" id="{7E1D1804-EBA0-4696-B2E6-A9540949EE4A}"/>
              </a:ext>
            </a:extLst>
          </p:cNvPr>
          <p:cNvCxnSpPr/>
          <p:nvPr/>
        </p:nvCxnSpPr>
        <p:spPr>
          <a:xfrm>
            <a:off x="10448704" y="3095570"/>
            <a:ext cx="10456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uora yhdysviiva 65">
            <a:extLst>
              <a:ext uri="{FF2B5EF4-FFF2-40B4-BE49-F238E27FC236}">
                <a16:creationId xmlns:a16="http://schemas.microsoft.com/office/drawing/2014/main" id="{DCADBB55-D5F8-4AFE-B97A-328C48797F7A}"/>
              </a:ext>
            </a:extLst>
          </p:cNvPr>
          <p:cNvCxnSpPr/>
          <p:nvPr/>
        </p:nvCxnSpPr>
        <p:spPr>
          <a:xfrm>
            <a:off x="9978663" y="4712392"/>
            <a:ext cx="34245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uora yhdysviiva 67">
            <a:extLst>
              <a:ext uri="{FF2B5EF4-FFF2-40B4-BE49-F238E27FC236}">
                <a16:creationId xmlns:a16="http://schemas.microsoft.com/office/drawing/2014/main" id="{8E8E99E1-F1CF-4A32-ACB8-5CB7DA36FF0C}"/>
              </a:ext>
            </a:extLst>
          </p:cNvPr>
          <p:cNvCxnSpPr>
            <a:endCxn id="12" idx="1"/>
          </p:cNvCxnSpPr>
          <p:nvPr/>
        </p:nvCxnSpPr>
        <p:spPr>
          <a:xfrm>
            <a:off x="9835116" y="6029991"/>
            <a:ext cx="244549" cy="1793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Kuva 68">
            <a:extLst>
              <a:ext uri="{FF2B5EF4-FFF2-40B4-BE49-F238E27FC236}">
                <a16:creationId xmlns:a16="http://schemas.microsoft.com/office/drawing/2014/main" id="{E13F2778-DE25-4C4C-845F-440B3DE972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486309">
            <a:off x="202918" y="3295451"/>
            <a:ext cx="1392362" cy="928241"/>
          </a:xfrm>
          <a:prstGeom prst="rect">
            <a:avLst/>
          </a:prstGeom>
        </p:spPr>
      </p:pic>
      <p:pic>
        <p:nvPicPr>
          <p:cNvPr id="71" name="Kuva 70">
            <a:extLst>
              <a:ext uri="{FF2B5EF4-FFF2-40B4-BE49-F238E27FC236}">
                <a16:creationId xmlns:a16="http://schemas.microsoft.com/office/drawing/2014/main" id="{AF1D1315-FFDB-437C-8D11-F472C63A6D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0" r="3" b="3"/>
          <a:stretch/>
        </p:blipFill>
        <p:spPr>
          <a:xfrm rot="1492409">
            <a:off x="2978557" y="3353026"/>
            <a:ext cx="1271007" cy="1271007"/>
          </a:xfrm>
          <a:custGeom>
            <a:avLst/>
            <a:gdLst/>
            <a:ahLst/>
            <a:cxnLst/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</p:spPr>
      </p:pic>
      <p:cxnSp>
        <p:nvCxnSpPr>
          <p:cNvPr id="22" name="Suora yhdysviiva 21">
            <a:extLst>
              <a:ext uri="{FF2B5EF4-FFF2-40B4-BE49-F238E27FC236}">
                <a16:creationId xmlns:a16="http://schemas.microsoft.com/office/drawing/2014/main" id="{2CF1782E-DF30-49C8-93D6-4875B5B6D24F}"/>
              </a:ext>
            </a:extLst>
          </p:cNvPr>
          <p:cNvCxnSpPr>
            <a:endCxn id="17" idx="1"/>
          </p:cNvCxnSpPr>
          <p:nvPr/>
        </p:nvCxnSpPr>
        <p:spPr>
          <a:xfrm flipV="1">
            <a:off x="4484921" y="814783"/>
            <a:ext cx="291979" cy="63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01411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EDD0E27-155B-4B9E-9198-B50A9C89E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6"/>
            <a:ext cx="6586491" cy="1676603"/>
          </a:xfrm>
          <a:solidFill>
            <a:srgbClr val="FF3399"/>
          </a:solidFill>
        </p:spPr>
        <p:txBody>
          <a:bodyPr>
            <a:normAutofit/>
          </a:bodyPr>
          <a:lstStyle/>
          <a:p>
            <a:r>
              <a:rPr lang="fi-FI" sz="4000" dirty="0">
                <a:latin typeface="+mn-lt"/>
              </a:rPr>
              <a:t>Liikunta voi ehkäistä rintasyöpää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D82208D-B352-4CBC-85E6-F15CFDA348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  <a:solidFill>
            <a:srgbClr val="CC99FF"/>
          </a:solidFill>
        </p:spPr>
        <p:txBody>
          <a:bodyPr>
            <a:normAutofit/>
          </a:bodyPr>
          <a:lstStyle/>
          <a:p>
            <a:r>
              <a:rPr lang="fi-FI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Liikunta voi ehkäistä syöpää, mukaan lukien rintasyöpää. </a:t>
            </a:r>
          </a:p>
          <a:p>
            <a:r>
              <a:rPr lang="fi-FI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Tutkimusten mukaan liikunta myös vähentää rintasyöpäkuolleisuutta ja syövän uusiutumisen riskiä. </a:t>
            </a:r>
          </a:p>
          <a:p>
            <a:r>
              <a:rPr lang="fi-FI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Lisäksi se auttaa selviytymään paremmin syöpähoitojen haittavaikutuksista. </a:t>
            </a:r>
          </a:p>
          <a:p>
            <a:r>
              <a:rPr lang="fi-FI" sz="2400" dirty="0"/>
              <a:t>S</a:t>
            </a:r>
            <a:r>
              <a:rPr lang="fi-FI" sz="2400" b="0" i="0" dirty="0">
                <a:effectLst/>
              </a:rPr>
              <a:t>yö­vän syn­ty on usein vuosi­kym­meniä kes­tävä pro­sessi. </a:t>
            </a:r>
            <a:r>
              <a:rPr lang="fi-FI" sz="2400" dirty="0"/>
              <a:t>S</a:t>
            </a:r>
            <a:r>
              <a:rPr lang="fi-FI" sz="2400" b="0" i="0" dirty="0">
                <a:effectLst/>
              </a:rPr>
              <a:t>iksi elin­tavoilla on iso merkitys syö­vän ehkäi­syssä ko­ko ihmisen elin­kaaren ajan.</a:t>
            </a:r>
            <a:endParaRPr lang="fi-FI" sz="2400" dirty="0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5AAB78E6-ACCC-442A-B5E6-AAC8BAE84C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8" r="2" b="14776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443536A0-BA5E-4318-8270-72FFF34AB5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3700" y="83197"/>
            <a:ext cx="1193845" cy="1195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4145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EDD0E27-155B-4B9E-9198-B50A9C89E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1492683"/>
            <a:ext cx="6586489" cy="961268"/>
          </a:xfrm>
          <a:solidFill>
            <a:srgbClr val="FF3399"/>
          </a:solidFill>
        </p:spPr>
        <p:txBody>
          <a:bodyPr>
            <a:noAutofit/>
          </a:bodyPr>
          <a:lstStyle/>
          <a:p>
            <a:r>
              <a:rPr lang="fi-FI" sz="3200" dirty="0">
                <a:latin typeface="+mn-lt"/>
              </a:rPr>
              <a:t>Omatarkkailu…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D82208D-B352-4CBC-85E6-F15CFDA348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2" y="2659422"/>
            <a:ext cx="6586489" cy="3785419"/>
          </a:xfrm>
          <a:solidFill>
            <a:srgbClr val="CC99FF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2400" dirty="0"/>
              <a:t>…e</a:t>
            </a:r>
            <a:r>
              <a:rPr lang="fi-FI" sz="2400" dirty="0">
                <a:latin typeface="+mn-lt"/>
              </a:rPr>
              <a:t>distää rintasyövän varhaista toteamista.</a:t>
            </a:r>
          </a:p>
          <a:p>
            <a:r>
              <a:rPr lang="fi-FI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Rintasyövän varhainen toteaminen helpottaa sen hoitoa, alentaa hoitokustannuksia ja pienentää kuolleisuutta.</a:t>
            </a:r>
          </a:p>
          <a:p>
            <a:r>
              <a:rPr lang="fi-FI" sz="2400" dirty="0">
                <a:latin typeface="Calibri" panose="020F0502020204030204" pitchFamily="34" charset="0"/>
              </a:rPr>
              <a:t>Suomen Syöpärekisterin tutkimuksen (2019) mukaan rintasyöpäpotilaan hoitokustannukset ovat keskimäärin 28 700 euroa. Kustannukset vaihtelevat levinneisyyden mukaan 16 800-47 300 välillä.</a:t>
            </a:r>
            <a:endParaRPr lang="fi-FI" sz="2400" dirty="0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5AAB78E6-ACCC-442A-B5E6-AAC8BAE84C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8" r="2" b="14776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443536A0-BA5E-4318-8270-72FFF34AB5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3700" y="83197"/>
            <a:ext cx="1193845" cy="1195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486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20CAA8A0-FFFC-49F6-924B-88AE74E2E4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52" r="-2" b="26217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72CBBFEE-EF3B-4574-AF2A-CE8CC8D68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275" y="423375"/>
            <a:ext cx="4136999" cy="855501"/>
          </a:xfrm>
          <a:solidFill>
            <a:srgbClr val="FF3399"/>
          </a:solidFill>
        </p:spPr>
        <p:txBody>
          <a:bodyPr>
            <a:normAutofit fontScale="90000"/>
          </a:bodyPr>
          <a:lstStyle/>
          <a:p>
            <a:r>
              <a:rPr lang="fi-FI" sz="3600" dirty="0">
                <a:solidFill>
                  <a:srgbClr val="000000"/>
                </a:solidFill>
                <a:latin typeface="+mn-lt"/>
              </a:rPr>
              <a:t>Miten liikunta voi vähentää syöpäriskiä?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DE5A8D0-7F90-4FC0-A6EB-105CD22CEB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274" y="1489278"/>
            <a:ext cx="4136999" cy="4706249"/>
          </a:xfrm>
          <a:solidFill>
            <a:srgbClr val="CC99FF"/>
          </a:solidFill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fi-FI" sz="14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-P</a:t>
            </a:r>
            <a:r>
              <a:rPr lang="fi-FI" sz="1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ainonhallinnan, mutta myös painosta riippumattomien vaikutusten kautta.</a:t>
            </a:r>
            <a:r>
              <a:rPr lang="fi-FI" sz="14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fi-FI" sz="14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fi-FI" sz="14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L</a:t>
            </a:r>
            <a:r>
              <a:rPr lang="fi-FI" sz="1400" b="0" i="0" dirty="0">
                <a:solidFill>
                  <a:srgbClr val="000000"/>
                </a:solidFill>
                <a:effectLst/>
              </a:rPr>
              <a:t>iikkumattomuuden vähentämisellä näyttää olevan oma itsenäinen roolinsa.</a:t>
            </a:r>
          </a:p>
          <a:p>
            <a:pPr marL="0" indent="0">
              <a:buNone/>
            </a:pPr>
            <a:r>
              <a:rPr lang="fi-FI" sz="1400" dirty="0">
                <a:solidFill>
                  <a:srgbClr val="000000"/>
                </a:solidFill>
                <a:ea typeface="Times New Roman" panose="02020603050405020304" pitchFamily="18" charset="0"/>
              </a:rPr>
              <a:t>-</a:t>
            </a:r>
            <a:r>
              <a:rPr lang="fi-FI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Vähentäen elimistön tulehdustilaa. </a:t>
            </a:r>
            <a:r>
              <a:rPr lang="fi-FI" sz="1400" dirty="0">
                <a:solidFill>
                  <a:srgbClr val="000000"/>
                </a:solidFill>
                <a:ea typeface="Times New Roman" panose="02020603050405020304" pitchFamily="18" charset="0"/>
              </a:rPr>
              <a:t>T</a:t>
            </a:r>
            <a:r>
              <a:rPr lang="fi-FI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ulehdukset edistävät haitallisia muutoksia solujen toiminnassa. </a:t>
            </a:r>
            <a:endParaRPr lang="fi-FI" sz="1400" b="0" i="0" dirty="0">
              <a:solidFill>
                <a:srgbClr val="000000"/>
              </a:solidFill>
              <a:effectLst/>
            </a:endParaRPr>
          </a:p>
          <a:p>
            <a:pPr marL="0" indent="0">
              <a:buNone/>
            </a:pPr>
            <a:r>
              <a:rPr lang="fi-FI" sz="14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-Aiheuttaen m</a:t>
            </a:r>
            <a:r>
              <a:rPr lang="fi-FI" sz="1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ekaanisia muutoksia suolen ja keuhkojen toimintaan, immuunivasteeseen, hormonitalouteen ja DNA-muutoksiin. </a:t>
            </a:r>
          </a:p>
          <a:p>
            <a:pPr marL="0" indent="0">
              <a:buNone/>
            </a:pPr>
            <a:r>
              <a:rPr lang="fi-FI" sz="14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-V</a:t>
            </a:r>
            <a:r>
              <a:rPr lang="fi-FI" sz="1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aikuttaen suoraan kasvaimeen tai sen esiasteeseen vähentämällä kasvaimen kasvunopeutta ja metastasointikykyä.</a:t>
            </a:r>
          </a:p>
          <a:p>
            <a:pPr marL="0" indent="0">
              <a:buNone/>
            </a:pPr>
            <a:r>
              <a:rPr lang="fi-FI" sz="14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-V</a:t>
            </a:r>
            <a:r>
              <a:rPr lang="fi-FI" sz="1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aikuttaen kasvaimen verenkiertoon, mikroympäristöön, immunologiaan ja aineenvaihduntaan.</a:t>
            </a:r>
          </a:p>
          <a:p>
            <a:endParaRPr lang="fi-FI" sz="800" dirty="0">
              <a:solidFill>
                <a:srgbClr val="000000"/>
              </a:solidFill>
            </a:endParaRP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053C7809-858E-426A-8639-53CCB80352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13700" y="83197"/>
            <a:ext cx="1193845" cy="1195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9359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20CAA8A0-FFFC-49F6-924B-88AE74E2E4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52" r="-2" b="26217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72CBBFEE-EF3B-4574-AF2A-CE8CC8D68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033" y="480240"/>
            <a:ext cx="3756975" cy="798636"/>
          </a:xfrm>
          <a:solidFill>
            <a:srgbClr val="FF3399"/>
          </a:solidFill>
        </p:spPr>
        <p:txBody>
          <a:bodyPr>
            <a:normAutofit fontScale="90000"/>
          </a:bodyPr>
          <a:lstStyle/>
          <a:p>
            <a:r>
              <a:rPr lang="fi-FI" sz="3200" dirty="0">
                <a:solidFill>
                  <a:srgbClr val="000000"/>
                </a:solidFill>
                <a:latin typeface="+mn-lt"/>
              </a:rPr>
              <a:t>Miten liikunta voi vähentää syöpäriskiä?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DE5A8D0-7F90-4FC0-A6EB-105CD22CEB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7033" y="1623060"/>
            <a:ext cx="3756975" cy="4889707"/>
          </a:xfrm>
          <a:solidFill>
            <a:srgbClr val="CC99FF"/>
          </a:solidFill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fi-FI" sz="1400" dirty="0">
                <a:solidFill>
                  <a:srgbClr val="000000"/>
                </a:solidFill>
                <a:ea typeface="Times New Roman" panose="02020603050405020304" pitchFamily="18" charset="0"/>
                <a:sym typeface="Wingdings" panose="05000000000000000000" pitchFamily="2" charset="2"/>
              </a:rPr>
              <a:t>-V</a:t>
            </a:r>
            <a:r>
              <a:rPr lang="fi-FI" sz="1400" dirty="0">
                <a:solidFill>
                  <a:srgbClr val="000000"/>
                </a:solidFill>
                <a:ea typeface="Times New Roman" panose="02020603050405020304" pitchFamily="18" charset="0"/>
              </a:rPr>
              <a:t>ahvistaen elimistön puolustusmekanismia: </a:t>
            </a:r>
            <a:r>
              <a:rPr lang="fi-FI" sz="1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Aktiivisen liikkujan</a:t>
            </a:r>
            <a:r>
              <a:rPr lang="fi-FI" sz="1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immuunisysteemi voi saada </a:t>
            </a:r>
            <a:r>
              <a:rPr lang="fi-FI" sz="1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boostin</a:t>
            </a:r>
            <a:r>
              <a:rPr lang="fi-FI" sz="1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ja toimia tehokkaammin </a:t>
            </a:r>
            <a:r>
              <a:rPr lang="fi-FI" sz="1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fi-FI" sz="1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bongaa ja poistaa paremmin solut, joista voisi myöhemmin kehittyä syöpä. </a:t>
            </a:r>
            <a:endParaRPr lang="fi-FI" sz="1400" b="0" i="0" dirty="0">
              <a:solidFill>
                <a:srgbClr val="000000"/>
              </a:solidFill>
              <a:effectLst/>
            </a:endParaRPr>
          </a:p>
          <a:p>
            <a:pPr marL="0" indent="0">
              <a:buNone/>
            </a:pPr>
            <a:r>
              <a:rPr lang="fi-FI" sz="1400" dirty="0">
                <a:solidFill>
                  <a:srgbClr val="000000"/>
                </a:solidFill>
                <a:sym typeface="Wingdings" panose="05000000000000000000" pitchFamily="2" charset="2"/>
              </a:rPr>
              <a:t>Tutkimuksissa viitteitä siitä</a:t>
            </a:r>
            <a:r>
              <a:rPr lang="fi-FI" sz="1400" b="0" i="0" dirty="0">
                <a:solidFill>
                  <a:srgbClr val="000000"/>
                </a:solidFill>
                <a:effectLst/>
              </a:rPr>
              <a:t>, että liikunta normalisoi kasvaimen mikroympäristöä ja helpottaa immuunisolujen pääsyä kasvaimiin parantaen elimistön kykyä tuhota kasvainsoluja.</a:t>
            </a:r>
            <a:endParaRPr lang="fi-FI" sz="1400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fi-FI" sz="14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-R</a:t>
            </a:r>
            <a:r>
              <a:rPr lang="fi-FI" sz="1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intasyöpä: vähentäen riskiä vaikuttamalla kehon estrogeeni- ja insuliinitasoihin. </a:t>
            </a:r>
          </a:p>
          <a:p>
            <a:pPr marL="0" indent="0">
              <a:buNone/>
            </a:pPr>
            <a:r>
              <a:rPr lang="fi-FI" sz="14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fi-FI" sz="1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Estrogeeni ja insuliini ovat hormoneja, jotka voivat aiheuttaa rintojen solujen nopeampaa jakautumista. Jos solut jakautuvat liian paljon ja kasvavat hallitsemattomasti, voi tämä edesauttaa syövän kehittymistä. </a:t>
            </a:r>
          </a:p>
          <a:p>
            <a:pPr marL="0" indent="0">
              <a:buNone/>
            </a:pPr>
            <a:r>
              <a:rPr lang="fi-FI" sz="14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fi-FI" sz="1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Terve paino ja aktiivinen liikunta voivat vähentää näitä hormonitasoja kehossa, ja voivat siten vähentää rintasyövän riskiä.</a:t>
            </a:r>
          </a:p>
          <a:p>
            <a:pPr marL="0" indent="0">
              <a:buNone/>
            </a:pPr>
            <a:endParaRPr lang="fi-FI" sz="1400" dirty="0">
              <a:solidFill>
                <a:srgbClr val="00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i-FI" sz="1400" dirty="0">
              <a:solidFill>
                <a:srgbClr val="000000"/>
              </a:solidFill>
            </a:endParaRP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053C7809-858E-426A-8639-53CCB80352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13700" y="83197"/>
            <a:ext cx="1193845" cy="1195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3929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6F62E04-9B8F-4372-8679-561620BC2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0346" y="1396289"/>
            <a:ext cx="4604554" cy="1325563"/>
          </a:xfrm>
        </p:spPr>
        <p:txBody>
          <a:bodyPr>
            <a:normAutofit/>
          </a:bodyPr>
          <a:lstStyle/>
          <a:p>
            <a:r>
              <a:rPr lang="fi-FI" sz="2800" dirty="0">
                <a:latin typeface="+mn-lt"/>
              </a:rPr>
              <a:t>Minkälaista liikuntaa rintaterveyden edistämiseksi?</a:t>
            </a: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0ED52484-C939-4951-85D6-79046BBC64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067397" cy="3481744"/>
          </a:xfrm>
          <a:custGeom>
            <a:avLst/>
            <a:gdLst>
              <a:gd name="connsiteX0" fmla="*/ 0 w 4067397"/>
              <a:gd name="connsiteY0" fmla="*/ 0 h 3481744"/>
              <a:gd name="connsiteX1" fmla="*/ 3741230 w 4067397"/>
              <a:gd name="connsiteY1" fmla="*/ 0 h 3481744"/>
              <a:gd name="connsiteX2" fmla="*/ 3789282 w 4067397"/>
              <a:gd name="connsiteY2" fmla="*/ 79096 h 3481744"/>
              <a:gd name="connsiteX3" fmla="*/ 4067397 w 4067397"/>
              <a:gd name="connsiteY3" fmla="*/ 1177456 h 3481744"/>
              <a:gd name="connsiteX4" fmla="*/ 1763109 w 4067397"/>
              <a:gd name="connsiteY4" fmla="*/ 3481744 h 3481744"/>
              <a:gd name="connsiteX5" fmla="*/ 133731 w 4067397"/>
              <a:gd name="connsiteY5" fmla="*/ 2806834 h 3481744"/>
              <a:gd name="connsiteX6" fmla="*/ 0 w 4067397"/>
              <a:gd name="connsiteY6" fmla="*/ 2659692 h 3481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67397" h="3481744">
                <a:moveTo>
                  <a:pt x="0" y="0"/>
                </a:moveTo>
                <a:lnTo>
                  <a:pt x="3741230" y="0"/>
                </a:lnTo>
                <a:lnTo>
                  <a:pt x="3789282" y="79096"/>
                </a:lnTo>
                <a:cubicBezTo>
                  <a:pt x="3966649" y="405598"/>
                  <a:pt x="4067397" y="779761"/>
                  <a:pt x="4067397" y="1177456"/>
                </a:cubicBezTo>
                <a:cubicBezTo>
                  <a:pt x="4067397" y="2450079"/>
                  <a:pt x="3035732" y="3481744"/>
                  <a:pt x="1763109" y="3481744"/>
                </a:cubicBezTo>
                <a:cubicBezTo>
                  <a:pt x="1126798" y="3481744"/>
                  <a:pt x="550726" y="3223828"/>
                  <a:pt x="133731" y="2806834"/>
                </a:cubicBezTo>
                <a:lnTo>
                  <a:pt x="0" y="2659692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268CEAA9-EB19-46F9-AFA2-D168C2B83F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04500" cy="3318846"/>
          </a:xfrm>
          <a:custGeom>
            <a:avLst/>
            <a:gdLst>
              <a:gd name="connsiteX0" fmla="*/ 0 w 3904500"/>
              <a:gd name="connsiteY0" fmla="*/ 0 h 3318846"/>
              <a:gd name="connsiteX1" fmla="*/ 3550823 w 3904500"/>
              <a:gd name="connsiteY1" fmla="*/ 0 h 3318846"/>
              <a:gd name="connsiteX2" fmla="*/ 3646046 w 3904500"/>
              <a:gd name="connsiteY2" fmla="*/ 156742 h 3318846"/>
              <a:gd name="connsiteX3" fmla="*/ 3904500 w 3904500"/>
              <a:gd name="connsiteY3" fmla="*/ 1177456 h 3318846"/>
              <a:gd name="connsiteX4" fmla="*/ 1763110 w 3904500"/>
              <a:gd name="connsiteY4" fmla="*/ 3318846 h 3318846"/>
              <a:gd name="connsiteX5" fmla="*/ 110709 w 3904500"/>
              <a:gd name="connsiteY5" fmla="*/ 2539579 h 3318846"/>
              <a:gd name="connsiteX6" fmla="*/ 0 w 3904500"/>
              <a:gd name="connsiteY6" fmla="*/ 2391530 h 3318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04500" h="3318846">
                <a:moveTo>
                  <a:pt x="0" y="0"/>
                </a:moveTo>
                <a:lnTo>
                  <a:pt x="3550823" y="0"/>
                </a:lnTo>
                <a:lnTo>
                  <a:pt x="3646046" y="156742"/>
                </a:lnTo>
                <a:cubicBezTo>
                  <a:pt x="3810874" y="460163"/>
                  <a:pt x="3904500" y="807876"/>
                  <a:pt x="3904500" y="1177456"/>
                </a:cubicBezTo>
                <a:cubicBezTo>
                  <a:pt x="3904500" y="2360113"/>
                  <a:pt x="2945767" y="3318846"/>
                  <a:pt x="1763110" y="3318846"/>
                </a:cubicBezTo>
                <a:cubicBezTo>
                  <a:pt x="1097866" y="3318846"/>
                  <a:pt x="503472" y="3015497"/>
                  <a:pt x="110709" y="2539579"/>
                </a:cubicBezTo>
                <a:lnTo>
                  <a:pt x="0" y="23915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7B7AA430-EA6A-4669-8867-55B3257B8D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40" b="1333"/>
          <a:stretch/>
        </p:blipFill>
        <p:spPr>
          <a:xfrm>
            <a:off x="399222" y="253467"/>
            <a:ext cx="2626360" cy="2285643"/>
          </a:xfrm>
          <a:prstGeom prst="rect">
            <a:avLst/>
          </a:prstGeom>
        </p:spPr>
      </p:pic>
      <p:sp>
        <p:nvSpPr>
          <p:cNvPr id="35" name="Oval 34">
            <a:extLst>
              <a:ext uri="{FF2B5EF4-FFF2-40B4-BE49-F238E27FC236}">
                <a16:creationId xmlns:a16="http://schemas.microsoft.com/office/drawing/2014/main" id="{123AC743-1CAC-4594-8F81-8E5C1E45B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5804" y="452999"/>
            <a:ext cx="1975104" cy="1975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B83B7D38-93E6-49F8-8B10-54BCB14D4F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00396" y="617591"/>
            <a:ext cx="1645920" cy="16459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4356D96A-8788-4296-BDF9-8D1C281B2F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92" r="-5" b="28255"/>
          <a:stretch/>
        </p:blipFill>
        <p:spPr>
          <a:xfrm>
            <a:off x="4974718" y="891911"/>
            <a:ext cx="1097276" cy="1097280"/>
          </a:xfrm>
          <a:prstGeom prst="rect">
            <a:avLst/>
          </a:prstGeom>
        </p:spPr>
      </p:pic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3DF8EA8C-4EAB-49EE-BBAB-78BE910D22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4041056"/>
            <a:ext cx="3216344" cy="2816945"/>
          </a:xfrm>
          <a:custGeom>
            <a:avLst/>
            <a:gdLst>
              <a:gd name="connsiteX0" fmla="*/ 1360112 w 3216344"/>
              <a:gd name="connsiteY0" fmla="*/ 0 h 2816945"/>
              <a:gd name="connsiteX1" fmla="*/ 3216344 w 3216344"/>
              <a:gd name="connsiteY1" fmla="*/ 1856232 h 2816945"/>
              <a:gd name="connsiteX2" fmla="*/ 2992307 w 3216344"/>
              <a:gd name="connsiteY2" fmla="*/ 2741023 h 2816945"/>
              <a:gd name="connsiteX3" fmla="*/ 2946183 w 3216344"/>
              <a:gd name="connsiteY3" fmla="*/ 2816945 h 2816945"/>
              <a:gd name="connsiteX4" fmla="*/ 0 w 3216344"/>
              <a:gd name="connsiteY4" fmla="*/ 2816945 h 2816945"/>
              <a:gd name="connsiteX5" fmla="*/ 0 w 3216344"/>
              <a:gd name="connsiteY5" fmla="*/ 596005 h 2816945"/>
              <a:gd name="connsiteX6" fmla="*/ 47558 w 3216344"/>
              <a:gd name="connsiteY6" fmla="*/ 543678 h 2816945"/>
              <a:gd name="connsiteX7" fmla="*/ 1360112 w 3216344"/>
              <a:gd name="connsiteY7" fmla="*/ 0 h 2816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16344" h="2816945">
                <a:moveTo>
                  <a:pt x="1360112" y="0"/>
                </a:moveTo>
                <a:cubicBezTo>
                  <a:pt x="2385281" y="0"/>
                  <a:pt x="3216344" y="831063"/>
                  <a:pt x="3216344" y="1856232"/>
                </a:cubicBezTo>
                <a:cubicBezTo>
                  <a:pt x="3216344" y="2176598"/>
                  <a:pt x="3135186" y="2478007"/>
                  <a:pt x="2992307" y="2741023"/>
                </a:cubicBezTo>
                <a:lnTo>
                  <a:pt x="2946183" y="2816945"/>
                </a:lnTo>
                <a:lnTo>
                  <a:pt x="0" y="2816945"/>
                </a:lnTo>
                <a:lnTo>
                  <a:pt x="0" y="596005"/>
                </a:lnTo>
                <a:lnTo>
                  <a:pt x="47558" y="543678"/>
                </a:lnTo>
                <a:cubicBezTo>
                  <a:pt x="383470" y="207766"/>
                  <a:pt x="847528" y="0"/>
                  <a:pt x="1360112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4FCFB4C2-42E8-4EE8-8B04-23A2DA921B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7013"/>
            <a:ext cx="3050387" cy="2654675"/>
          </a:xfrm>
          <a:custGeom>
            <a:avLst/>
            <a:gdLst>
              <a:gd name="connsiteX0" fmla="*/ 1360112 w 3050387"/>
              <a:gd name="connsiteY0" fmla="*/ 0 h 2654675"/>
              <a:gd name="connsiteX1" fmla="*/ 3050387 w 3050387"/>
              <a:gd name="connsiteY1" fmla="*/ 1690275 h 2654675"/>
              <a:gd name="connsiteX2" fmla="*/ 2761715 w 3050387"/>
              <a:gd name="connsiteY2" fmla="*/ 2635324 h 2654675"/>
              <a:gd name="connsiteX3" fmla="*/ 2747244 w 3050387"/>
              <a:gd name="connsiteY3" fmla="*/ 2654675 h 2654675"/>
              <a:gd name="connsiteX4" fmla="*/ 0 w 3050387"/>
              <a:gd name="connsiteY4" fmla="*/ 2654675 h 2654675"/>
              <a:gd name="connsiteX5" fmla="*/ 0 w 3050387"/>
              <a:gd name="connsiteY5" fmla="*/ 689742 h 2654675"/>
              <a:gd name="connsiteX6" fmla="*/ 55814 w 3050387"/>
              <a:gd name="connsiteY6" fmla="*/ 615103 h 2654675"/>
              <a:gd name="connsiteX7" fmla="*/ 1360112 w 3050387"/>
              <a:gd name="connsiteY7" fmla="*/ 0 h 265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50387" h="2654675">
                <a:moveTo>
                  <a:pt x="1360112" y="0"/>
                </a:moveTo>
                <a:cubicBezTo>
                  <a:pt x="2293625" y="0"/>
                  <a:pt x="3050387" y="756762"/>
                  <a:pt x="3050387" y="1690275"/>
                </a:cubicBezTo>
                <a:cubicBezTo>
                  <a:pt x="3050387" y="2040343"/>
                  <a:pt x="2943967" y="2365554"/>
                  <a:pt x="2761715" y="2635324"/>
                </a:cubicBezTo>
                <a:lnTo>
                  <a:pt x="2747244" y="2654675"/>
                </a:lnTo>
                <a:lnTo>
                  <a:pt x="0" y="2654675"/>
                </a:lnTo>
                <a:lnTo>
                  <a:pt x="0" y="689742"/>
                </a:lnTo>
                <a:lnTo>
                  <a:pt x="55814" y="615103"/>
                </a:lnTo>
                <a:cubicBezTo>
                  <a:pt x="365835" y="239445"/>
                  <a:pt x="835011" y="0"/>
                  <a:pt x="1360112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F81D6B00-4333-4990-A858-98C96ECD6F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" b="6"/>
          <a:stretch/>
        </p:blipFill>
        <p:spPr>
          <a:xfrm>
            <a:off x="437493" y="4838700"/>
            <a:ext cx="1857335" cy="1857335"/>
          </a:xfrm>
          <a:prstGeom prst="rect">
            <a:avLst/>
          </a:prstGeom>
        </p:spPr>
      </p:pic>
      <p:sp>
        <p:nvSpPr>
          <p:cNvPr id="43" name="Oval 42">
            <a:extLst>
              <a:ext uri="{FF2B5EF4-FFF2-40B4-BE49-F238E27FC236}">
                <a16:creationId xmlns:a16="http://schemas.microsoft.com/office/drawing/2014/main" id="{9973AF05-1CBD-4B57-BB0F-EAEF9F8FB6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80935" y="2871982"/>
            <a:ext cx="2834640" cy="2834640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D3714E15-0DC2-4DED-9F2A-CD13C33A1E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45527" y="3036574"/>
            <a:ext cx="2505456" cy="250545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C4F35DD6-F5B5-4573-AA52-CAC96A7757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179" r="1" b="3170"/>
          <a:stretch/>
        </p:blipFill>
        <p:spPr>
          <a:xfrm>
            <a:off x="3998155" y="3609215"/>
            <a:ext cx="1600200" cy="1360173"/>
          </a:xfrm>
          <a:prstGeom prst="rect">
            <a:avLst/>
          </a:pr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39CED09-6897-4025-9F99-05A05424FE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50346" y="2871982"/>
            <a:ext cx="4542966" cy="3181684"/>
          </a:xfrm>
        </p:spPr>
        <p:txBody>
          <a:bodyPr anchor="t">
            <a:normAutofit/>
          </a:bodyPr>
          <a:lstStyle/>
          <a:p>
            <a:r>
              <a:rPr lang="fi-F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pitkäkestoista </a:t>
            </a:r>
          </a:p>
          <a:p>
            <a:r>
              <a:rPr lang="fi-FI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fi-F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äpi koko elämän</a:t>
            </a:r>
          </a:p>
          <a:p>
            <a:r>
              <a:rPr lang="fi-F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joka päivä</a:t>
            </a:r>
          </a:p>
          <a:p>
            <a:r>
              <a:rPr lang="fi-FI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liikunnan muotoa vaihdellen</a:t>
            </a:r>
            <a:endParaRPr lang="fi-FI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i-FI" sz="1800" dirty="0">
                <a:ea typeface="Times New Roman" panose="02020603050405020304" pitchFamily="18" charset="0"/>
              </a:rPr>
              <a:t>r</a:t>
            </a:r>
            <a:r>
              <a:rPr lang="fi-FI" sz="1800" dirty="0">
                <a:effectLst/>
                <a:ea typeface="Times New Roman" panose="02020603050405020304" pitchFamily="18" charset="0"/>
              </a:rPr>
              <a:t>intasyövän ehkäisyssä erityistä hyötyä on rasittavasta liikunnasta</a:t>
            </a:r>
          </a:p>
          <a:p>
            <a:pPr marL="0" indent="0">
              <a:buNone/>
            </a:pPr>
            <a:endParaRPr lang="fi-FI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fi-FI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i-FI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fi-FI" sz="1800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BD35CB31-976E-469E-9AA3-2A8B28B2BB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42700" y="159068"/>
            <a:ext cx="1194920" cy="119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51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FFE38E1-F8D3-48B2-8925-C3789227C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4433" y="629266"/>
            <a:ext cx="6177488" cy="1031583"/>
          </a:xfrm>
          <a:solidFill>
            <a:srgbClr val="FF3399"/>
          </a:solidFill>
        </p:spPr>
        <p:txBody>
          <a:bodyPr>
            <a:normAutofit/>
          </a:bodyPr>
          <a:lstStyle/>
          <a:p>
            <a:r>
              <a:rPr lang="fi-FI" sz="4000" dirty="0">
                <a:latin typeface="+mn-lt"/>
              </a:rPr>
              <a:t>Liikuntasuosituksia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4FB6970-BF17-4F35-BE1E-5F43D6DF3B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4433" y="1860698"/>
            <a:ext cx="6177487" cy="4710223"/>
          </a:xfrm>
          <a:solidFill>
            <a:srgbClr val="CC99FF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1600" dirty="0"/>
              <a:t>Suositukset syövän ehkäisemiseksi, syövän hoitojen aikana ja hoitojen jälkeen ovat samat, kuin suositukset aikuisen liikkumiselle</a:t>
            </a:r>
          </a:p>
          <a:p>
            <a:pPr marL="0" indent="0">
              <a:buNone/>
            </a:pPr>
            <a:r>
              <a:rPr lang="fi-FI" sz="1600" dirty="0">
                <a:sym typeface="Wingdings" panose="05000000000000000000" pitchFamily="2" charset="2"/>
              </a:rPr>
              <a:t></a:t>
            </a:r>
            <a:r>
              <a:rPr lang="fi-FI" sz="1600" dirty="0"/>
              <a:t>lisähyötyjä voi saavuttaa liikkumalla suosituksia enemmän</a:t>
            </a:r>
          </a:p>
          <a:p>
            <a:pPr marL="0" indent="0">
              <a:buNone/>
            </a:pPr>
            <a:r>
              <a:rPr lang="fi-FI" sz="1600" dirty="0">
                <a:effectLst/>
                <a:ea typeface="Times New Roman" panose="02020603050405020304" pitchFamily="18" charset="0"/>
              </a:rPr>
              <a:t>Aikuisten tulisi liikkua vähintään puoli tuntia, mielellään tunti päivässä vähintään kohtuullisesti kuormittavalla teholla. </a:t>
            </a:r>
          </a:p>
          <a:p>
            <a:pPr marL="0" indent="0">
              <a:buNone/>
            </a:pPr>
            <a:r>
              <a:rPr lang="fi-FI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Minimimäärä: Esim. kolme reipasta, vajaan tunnin kävelylenkkiä tai lyhytkestoisempaa juoksulenkkiä viikoittain. </a:t>
            </a:r>
          </a:p>
          <a:p>
            <a:pPr marL="0" indent="0">
              <a:buNone/>
            </a:pPr>
            <a:r>
              <a:rPr lang="fi-FI" sz="1600" dirty="0"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fi-FI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Lisäksi suositellaan lihasvoimaa ja -kestävyyttä ylläpitävää tai lisäävää liikuntaa vähintään kahtena päivänä viikossa</a:t>
            </a:r>
            <a:endParaRPr lang="fi-FI" sz="1600" dirty="0">
              <a:effectLst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fi-FI" sz="1600" dirty="0">
                <a:effectLst/>
                <a:ea typeface="Calibri" panose="020F0502020204030204" pitchFamily="34" charset="0"/>
              </a:rPr>
              <a:t>Puolen tunnin reipas kävely viidesti viikossa voi pienentää rintasyöpäriskiä 10 % </a:t>
            </a:r>
          </a:p>
          <a:p>
            <a:pPr marL="0" indent="0">
              <a:buNone/>
            </a:pPr>
            <a:r>
              <a:rPr lang="fi-FI" sz="1600" dirty="0"/>
              <a:t>Kohtuukuormitteinen tai urheilijamainen liikunta 3-4 tuntia viikossa voi vähentää rintasyöpäriskiä 30-40%</a:t>
            </a:r>
          </a:p>
          <a:p>
            <a:pPr marL="0" indent="0">
              <a:buNone/>
            </a:pPr>
            <a:r>
              <a:rPr lang="fi-FI" sz="1600" dirty="0"/>
              <a:t>Yhdistetty kunto- ja arkiliikunta on pop!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1A4B300C-A30A-4831-8212-AD7E12A991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8" r="2" b="14776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6217496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5EB12B0A-AAF7-46DE-97A8-9F92B3CC7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4463" y="335385"/>
            <a:ext cx="7891637" cy="6187230"/>
          </a:xfrm>
          <a:prstGeom prst="rect">
            <a:avLst/>
          </a:prstGeom>
          <a:ln w="57150">
            <a:solidFill>
              <a:srgbClr val="FF3399"/>
            </a:solidFill>
          </a:ln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9BC8CD48-1C6E-4B6B-B965-9BB598315EE9}"/>
              </a:ext>
            </a:extLst>
          </p:cNvPr>
          <p:cNvSpPr txBox="1"/>
          <p:nvPr/>
        </p:nvSpPr>
        <p:spPr>
          <a:xfrm>
            <a:off x="10737112" y="6611779"/>
            <a:ext cx="16019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800" dirty="0"/>
              <a:t>Lähde</a:t>
            </a:r>
            <a:r>
              <a:rPr lang="fi-FI" sz="1000" dirty="0"/>
              <a:t>: ilmansyopaa.fi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EE0D3CBB-A227-4831-A088-37DC51C017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46" y="566382"/>
            <a:ext cx="1778200" cy="1358540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99DD6C65-B98D-4D94-91D5-2618F73FED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60" y="1925908"/>
            <a:ext cx="1778200" cy="1503092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8B9D14D3-133B-44F0-93DE-185F8769D0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660" y="3429000"/>
            <a:ext cx="1780186" cy="1359526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15B6458D-704C-4102-ACA5-CAB88D289E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660" y="4785775"/>
            <a:ext cx="1780186" cy="1505843"/>
          </a:xfrm>
          <a:prstGeom prst="rect">
            <a:avLst/>
          </a:prstGeom>
        </p:spPr>
      </p:pic>
      <p:sp>
        <p:nvSpPr>
          <p:cNvPr id="10" name="Tekstiruutu 9">
            <a:extLst>
              <a:ext uri="{FF2B5EF4-FFF2-40B4-BE49-F238E27FC236}">
                <a16:creationId xmlns:a16="http://schemas.microsoft.com/office/drawing/2014/main" id="{51BFA406-4C63-4618-9143-79C14915896F}"/>
              </a:ext>
            </a:extLst>
          </p:cNvPr>
          <p:cNvSpPr txBox="1"/>
          <p:nvPr/>
        </p:nvSpPr>
        <p:spPr>
          <a:xfrm>
            <a:off x="6409407" y="433935"/>
            <a:ext cx="4379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200" dirty="0">
                <a:latin typeface="Amasis MT Pro Black" panose="020B0604020202020204" pitchFamily="18" charset="0"/>
                <a:cs typeface="Aharoni" panose="02010803020104030203" pitchFamily="2" charset="-79"/>
              </a:rPr>
              <a:t>ti</a:t>
            </a:r>
          </a:p>
        </p:txBody>
      </p:sp>
    </p:spTree>
    <p:extLst>
      <p:ext uri="{BB962C8B-B14F-4D97-AF65-F5344CB8AC3E}">
        <p14:creationId xmlns:p14="http://schemas.microsoft.com/office/powerpoint/2010/main" val="15719777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8989</TotalTime>
  <Words>1406</Words>
  <Application>Microsoft Office PowerPoint</Application>
  <PresentationFormat>Laajakuva</PresentationFormat>
  <Paragraphs>145</Paragraphs>
  <Slides>19</Slides>
  <Notes>4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19</vt:i4>
      </vt:variant>
    </vt:vector>
  </HeadingPairs>
  <TitlesOfParts>
    <vt:vector size="24" baseType="lpstr">
      <vt:lpstr>Amasis MT Pro Black</vt:lpstr>
      <vt:lpstr>Arial</vt:lpstr>
      <vt:lpstr>Calibri</vt:lpstr>
      <vt:lpstr>Calibri Light</vt:lpstr>
      <vt:lpstr>Office-teema</vt:lpstr>
      <vt:lpstr>PowerPoint-esitys</vt:lpstr>
      <vt:lpstr>PowerPoint-esitys</vt:lpstr>
      <vt:lpstr>Liikunta voi ehkäistä rintasyöpää</vt:lpstr>
      <vt:lpstr>Omatarkkailu…</vt:lpstr>
      <vt:lpstr>Miten liikunta voi vähentää syöpäriskiä?</vt:lpstr>
      <vt:lpstr>Miten liikunta voi vähentää syöpäriskiä?</vt:lpstr>
      <vt:lpstr>Minkälaista liikuntaa rintaterveyden edistämiseksi?</vt:lpstr>
      <vt:lpstr>Liikuntasuosituksia</vt:lpstr>
      <vt:lpstr>PowerPoint-esitys</vt:lpstr>
      <vt:lpstr>Syöpähoidossa</vt:lpstr>
      <vt:lpstr>Tutkimusten mukaan…</vt:lpstr>
      <vt:lpstr>Kaikki liikkuminen on hyväksi</vt:lpstr>
      <vt:lpstr>Liikunta ja elämänlaatu</vt:lpstr>
      <vt:lpstr>Liikunta ja luonto</vt:lpstr>
      <vt:lpstr>Mikä sopii minulle?</vt:lpstr>
      <vt:lpstr>Arjen hyvinvointitekoja</vt:lpstr>
      <vt:lpstr> Liikunnallisen elämäntavan yleistymisen arvioidaan voivan vähentää uusia syöpätapauksia Euroopassa jopa 9-19 prosenttia. </vt:lpstr>
      <vt:lpstr>Lisää lähteistä:</vt:lpstr>
      <vt:lpstr>Lisää lähteistä: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Karolina Sivonen</dc:creator>
  <cp:lastModifiedBy>Karolina Sivonen</cp:lastModifiedBy>
  <cp:revision>103</cp:revision>
  <dcterms:created xsi:type="dcterms:W3CDTF">2021-06-09T10:34:07Z</dcterms:created>
  <dcterms:modified xsi:type="dcterms:W3CDTF">2021-08-03T06:13:06Z</dcterms:modified>
</cp:coreProperties>
</file>